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50" r:id="rId1"/>
  </p:sldMasterIdLst>
  <p:notesMasterIdLst>
    <p:notesMasterId r:id="rId12"/>
  </p:notesMasterIdLst>
  <p:handoutMasterIdLst>
    <p:handoutMasterId r:id="rId13"/>
  </p:handoutMasterIdLst>
  <p:sldIdLst>
    <p:sldId id="271" r:id="rId2"/>
    <p:sldId id="294" r:id="rId3"/>
    <p:sldId id="296" r:id="rId4"/>
    <p:sldId id="298" r:id="rId5"/>
    <p:sldId id="295" r:id="rId6"/>
    <p:sldId id="305" r:id="rId7"/>
    <p:sldId id="300" r:id="rId8"/>
    <p:sldId id="301" r:id="rId9"/>
    <p:sldId id="302" r:id="rId10"/>
    <p:sldId id="304" r:id="rId11"/>
  </p:sldIdLst>
  <p:sldSz cx="6135688" cy="4965700"/>
  <p:notesSz cx="6858000" cy="9144000"/>
  <p:defaultTextStyle>
    <a:defPPr>
      <a:defRPr lang="en-US"/>
    </a:defPPr>
    <a:lvl1pPr algn="l" defTabSz="315289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315289" algn="l" defTabSz="315289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630573" algn="l" defTabSz="315289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945862" algn="l" defTabSz="315289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261150" algn="l" defTabSz="315289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1576439" algn="l" defTabSz="630573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1891723" algn="l" defTabSz="630573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2207011" algn="l" defTabSz="630573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2522296" algn="l" defTabSz="630573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67" userDrawn="1">
          <p15:clr>
            <a:srgbClr val="A4A3A4"/>
          </p15:clr>
        </p15:guide>
        <p15:guide id="2" pos="19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2221"/>
    <a:srgbClr val="115B96"/>
    <a:srgbClr val="5A9E94"/>
    <a:srgbClr val="E08879"/>
    <a:srgbClr val="456964"/>
    <a:srgbClr val="53BEBE"/>
    <a:srgbClr val="C00000"/>
    <a:srgbClr val="1F497D"/>
    <a:srgbClr val="A6A6A6"/>
    <a:srgbClr val="DE7A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6512" autoAdjust="0"/>
  </p:normalViewPr>
  <p:slideViewPr>
    <p:cSldViewPr snapToGrid="0" snapToObjects="1">
      <p:cViewPr>
        <p:scale>
          <a:sx n="97" d="100"/>
          <a:sy n="97" d="100"/>
        </p:scale>
        <p:origin x="4888" y="2136"/>
      </p:cViewPr>
      <p:guideLst>
        <p:guide orient="horz" pos="1567"/>
        <p:guide pos="19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02" d="100"/>
          <a:sy n="102" d="100"/>
        </p:scale>
        <p:origin x="385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B006B4-D349-1623-7DD1-4CA1D3051E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86D438-25D3-6EA0-9239-BBA8F21B25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447B9-4913-EB4B-8529-445A0DE86383}" type="datetimeFigureOut">
              <a:rPr lang="en-US" smtClean="0"/>
              <a:t>1/31/25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4A2AB-BB74-6F6F-1097-BC573F5C40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90393-78C1-B49A-79E6-1EB993C7BA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6E01A-AE6D-6B44-A5B8-CDBEBC06F5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24574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hdphoto2.wdp>
</file>

<file path=ppt/media/image1.png>
</file>

<file path=ppt/media/image10.png>
</file>

<file path=ppt/media/image100.png>
</file>

<file path=ppt/media/image101.sv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svg>
</file>

<file path=ppt/media/image111.png>
</file>

<file path=ppt/media/image112.png>
</file>

<file path=ppt/media/image113.png>
</file>

<file path=ppt/media/image114.svg>
</file>

<file path=ppt/media/image115.png>
</file>

<file path=ppt/media/image116.svg>
</file>

<file path=ppt/media/image117.png>
</file>

<file path=ppt/media/image118.sv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png>
</file>

<file path=ppt/media/image8.png>
</file>

<file path=ppt/media/image80.sv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4CAF76-9C1D-4422-9561-8BB2FD7B51F6}" type="datetimeFigureOut">
              <a:rPr lang="en-US" smtClean="0"/>
              <a:t>1/31/25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2413" y="1143000"/>
            <a:ext cx="3813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217CC-85F5-4573-AB25-13CAB17940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19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1pPr>
    <a:lvl2pPr marL="315289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2pPr>
    <a:lvl3pPr marL="630573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3pPr>
    <a:lvl4pPr marL="945862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4pPr>
    <a:lvl5pPr marL="1261150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5pPr>
    <a:lvl6pPr marL="1576439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6pPr>
    <a:lvl7pPr marL="1891723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7pPr>
    <a:lvl8pPr marL="2207011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8pPr>
    <a:lvl9pPr marL="2522296" algn="l" defTabSz="630573" rtl="0" eaLnBrk="1" latinLnBrk="0" hangingPunct="1">
      <a:defRPr sz="82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22413" y="1143000"/>
            <a:ext cx="3813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217CC-85F5-4573-AB25-13CAB1794064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03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22413" y="1143000"/>
            <a:ext cx="3813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217CC-85F5-4573-AB25-13CAB17940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582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22413" y="1143000"/>
            <a:ext cx="3813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217CC-85F5-4573-AB25-13CAB17940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311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FFE54-DCC3-D3A0-3A02-9410BA2BD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B0CBEC-058A-CF52-EE96-8F141B11E6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522413" y="1143000"/>
            <a:ext cx="38131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36C12-BCDF-7ABD-3E1A-3CD3F22E2F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CF543-365D-C138-E928-7906E50029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217CC-85F5-4573-AB25-13CAB179406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06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(Start/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F69E3-9DA2-1990-C39B-86F3C9ADD9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974" y="1844567"/>
            <a:ext cx="4601766" cy="69655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177" b="1">
                <a:solidFill>
                  <a:srgbClr val="2C4D7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F026E4-38C7-F9E2-4EB1-69E8BB56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974" y="2608570"/>
            <a:ext cx="4601766" cy="11985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10">
                <a:solidFill>
                  <a:srgbClr val="2C4D7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6596" indent="0" algn="ctr">
              <a:buNone/>
              <a:defRPr sz="1210"/>
            </a:lvl2pPr>
            <a:lvl3pPr marL="553190" indent="0" algn="ctr">
              <a:buNone/>
              <a:defRPr sz="1087"/>
            </a:lvl3pPr>
            <a:lvl4pPr marL="829788" indent="0" algn="ctr">
              <a:buNone/>
              <a:defRPr sz="966"/>
            </a:lvl4pPr>
            <a:lvl5pPr marL="1106382" indent="0" algn="ctr">
              <a:buNone/>
              <a:defRPr sz="966"/>
            </a:lvl5pPr>
            <a:lvl6pPr marL="1382976" indent="0" algn="ctr">
              <a:buNone/>
              <a:defRPr sz="966"/>
            </a:lvl6pPr>
            <a:lvl7pPr marL="1659574" indent="0" algn="ctr">
              <a:buNone/>
              <a:defRPr sz="966"/>
            </a:lvl7pPr>
            <a:lvl8pPr marL="1936171" indent="0" algn="ctr">
              <a:buNone/>
              <a:defRPr sz="966"/>
            </a:lvl8pPr>
            <a:lvl9pPr marL="2212765" indent="0" algn="ctr">
              <a:buNone/>
              <a:defRPr sz="96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696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67" userDrawn="1">
          <p15:clr>
            <a:srgbClr val="FBAE40"/>
          </p15:clr>
        </p15:guide>
        <p15:guide id="2" pos="1935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42762" y="827636"/>
            <a:ext cx="5812254" cy="3483654"/>
          </a:xfrm>
          <a:prstGeom prst="rect">
            <a:avLst/>
          </a:prstGeom>
        </p:spPr>
        <p:txBody>
          <a:bodyPr/>
          <a:lstStyle>
            <a:lvl1pPr marL="138295" indent="-138295">
              <a:lnSpc>
                <a:spcPct val="90000"/>
              </a:lnSpc>
              <a:spcBef>
                <a:spcPts val="0"/>
              </a:spcBef>
              <a:spcAft>
                <a:spcPts val="363"/>
              </a:spcAft>
              <a:defRPr sz="845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11170" indent="-172872">
              <a:lnSpc>
                <a:spcPct val="90000"/>
              </a:lnSpc>
              <a:spcBef>
                <a:spcPts val="0"/>
              </a:spcBef>
              <a:spcAft>
                <a:spcPts val="363"/>
              </a:spcAft>
              <a:buFont typeface="Courier New" panose="02070309020205020404" pitchFamily="49" charset="0"/>
              <a:buChar char="o"/>
              <a:defRPr sz="845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84042" indent="-172872">
              <a:lnSpc>
                <a:spcPct val="90000"/>
              </a:lnSpc>
              <a:spcBef>
                <a:spcPts val="0"/>
              </a:spcBef>
              <a:spcAft>
                <a:spcPts val="363"/>
              </a:spcAft>
              <a:buFont typeface="Arial" panose="020B0604020202020204" pitchFamily="34" charset="0"/>
              <a:buChar char="•"/>
              <a:defRPr sz="845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622340" indent="-172872">
              <a:lnSpc>
                <a:spcPct val="90000"/>
              </a:lnSpc>
              <a:spcBef>
                <a:spcPts val="0"/>
              </a:spcBef>
              <a:spcAft>
                <a:spcPts val="363"/>
              </a:spcAft>
              <a:buFont typeface="Arial" panose="020B0604020202020204" pitchFamily="34" charset="0"/>
              <a:buChar char="•"/>
              <a:defRPr sz="845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726060" indent="-172872">
              <a:lnSpc>
                <a:spcPct val="90000"/>
              </a:lnSpc>
              <a:spcBef>
                <a:spcPts val="0"/>
              </a:spcBef>
              <a:spcAft>
                <a:spcPts val="363"/>
              </a:spcAft>
              <a:buFont typeface="Arial" panose="020B0604020202020204" pitchFamily="34" charset="0"/>
              <a:buChar char="•"/>
              <a:defRPr sz="845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94605" y="4406637"/>
            <a:ext cx="4908548" cy="559100"/>
          </a:xfrm>
          <a:prstGeom prst="rect">
            <a:avLst/>
          </a:prstGeom>
        </p:spPr>
        <p:txBody>
          <a:bodyPr lIns="137160" tIns="109728" rIns="137160" bIns="109728" anchor="ctr" anchorCtr="0"/>
          <a:lstStyle>
            <a:lvl1pPr marL="0" indent="0">
              <a:buNone/>
              <a:defRPr sz="484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  <a:lvl2pPr>
              <a:defRPr sz="484">
                <a:solidFill>
                  <a:schemeClr val="bg1"/>
                </a:solidFill>
                <a:latin typeface="+mn-lt"/>
              </a:defRPr>
            </a:lvl2pPr>
            <a:lvl3pPr>
              <a:defRPr sz="484">
                <a:solidFill>
                  <a:schemeClr val="bg1"/>
                </a:solidFill>
                <a:latin typeface="+mn-lt"/>
              </a:defRPr>
            </a:lvl3pPr>
            <a:lvl4pPr>
              <a:defRPr sz="484">
                <a:solidFill>
                  <a:schemeClr val="bg1"/>
                </a:solidFill>
                <a:latin typeface="+mn-lt"/>
              </a:defRPr>
            </a:lvl4pPr>
            <a:lvl5pPr>
              <a:defRPr sz="484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Citations here…</a:t>
            </a:r>
          </a:p>
        </p:txBody>
      </p:sp>
      <p:sp>
        <p:nvSpPr>
          <p:cNvPr id="15" name="Slide Number Placeholder 1">
            <a:extLst>
              <a:ext uri="{FF2B5EF4-FFF2-40B4-BE49-F238E27FC236}">
                <a16:creationId xmlns:a16="http://schemas.microsoft.com/office/drawing/2014/main" id="{40D1DA7C-C114-04F3-F84E-18202AAA0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3946" y="4585839"/>
            <a:ext cx="262133" cy="200676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54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50CD294-A2FF-AB45-A2D5-03B147A0F4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971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67" userDrawn="1">
          <p15:clr>
            <a:srgbClr val="FBAE40"/>
          </p15:clr>
        </p15:guide>
        <p15:guide id="2" pos="1935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n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9F2696F-A3B2-2293-7134-DCF6C26A4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66" y="196740"/>
            <a:ext cx="5389352" cy="54700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1210">
                <a:solidFill>
                  <a:srgbClr val="2C4D7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3EF0219-1EDD-6804-B0E2-FFA79AB4B76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605" y="4406637"/>
            <a:ext cx="4908548" cy="559100"/>
          </a:xfrm>
          <a:prstGeom prst="rect">
            <a:avLst/>
          </a:prstGeom>
        </p:spPr>
        <p:txBody>
          <a:bodyPr lIns="137160" tIns="109728" rIns="137160" bIns="109728" anchor="ctr" anchorCtr="0"/>
          <a:lstStyle>
            <a:lvl1pPr marL="0" indent="0">
              <a:buNone/>
              <a:defRPr sz="484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  <a:lvl2pPr>
              <a:defRPr sz="484">
                <a:solidFill>
                  <a:schemeClr val="bg1"/>
                </a:solidFill>
                <a:latin typeface="+mn-lt"/>
              </a:defRPr>
            </a:lvl2pPr>
            <a:lvl3pPr>
              <a:defRPr sz="484">
                <a:solidFill>
                  <a:schemeClr val="bg1"/>
                </a:solidFill>
                <a:latin typeface="+mn-lt"/>
              </a:defRPr>
            </a:lvl3pPr>
            <a:lvl4pPr>
              <a:defRPr sz="484">
                <a:solidFill>
                  <a:schemeClr val="bg1"/>
                </a:solidFill>
                <a:latin typeface="+mn-lt"/>
              </a:defRPr>
            </a:lvl4pPr>
            <a:lvl5pPr>
              <a:defRPr sz="484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Citations here…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0D23D51-FD79-AB98-B00D-782847A063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3946" y="4585839"/>
            <a:ext cx="262133" cy="200676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54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50CD294-A2FF-AB45-A2D5-03B147A0F4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49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3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bg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12" y="30"/>
            <a:ext cx="6135688" cy="54746"/>
          </a:xfrm>
          <a:prstGeom prst="rect">
            <a:avLst/>
          </a:prstGeom>
          <a:solidFill>
            <a:srgbClr val="10253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+mn-lt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3" r:id="rId2"/>
    <p:sldLayoutId id="2147483652" r:id="rId3"/>
    <p:sldLayoutId id="2147483659" r:id="rId4"/>
  </p:sldLayoutIdLst>
  <p:hf hdr="0" ftr="0"/>
  <p:txStyles>
    <p:titleStyle>
      <a:lvl1pPr algn="l" defTabSz="276596" rtl="0" eaLnBrk="1" fontAlgn="base" hangingPunct="1">
        <a:spcBef>
          <a:spcPct val="0"/>
        </a:spcBef>
        <a:spcAft>
          <a:spcPct val="0"/>
        </a:spcAft>
        <a:defRPr sz="1692" kern="1200">
          <a:solidFill>
            <a:srgbClr val="2C4D76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1pPr>
      <a:lvl2pPr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2pPr>
      <a:lvl3pPr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3pPr>
      <a:lvl4pPr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4pPr>
      <a:lvl5pPr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5pPr>
      <a:lvl6pPr marL="276596"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6pPr>
      <a:lvl7pPr marL="553190"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7pPr>
      <a:lvl8pPr marL="829788"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8pPr>
      <a:lvl9pPr marL="1106382" algn="ctr" defTabSz="276596" rtl="0" eaLnBrk="1" fontAlgn="base" hangingPunct="1">
        <a:spcBef>
          <a:spcPct val="0"/>
        </a:spcBef>
        <a:spcAft>
          <a:spcPct val="0"/>
        </a:spcAft>
        <a:defRPr sz="2664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9pPr>
    </p:titleStyle>
    <p:bodyStyle>
      <a:lvl1pPr marL="207446" indent="-207446" algn="l" defTabSz="276596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93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449468" indent="-172872" algn="l" defTabSz="276596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92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691487" indent="-138295" algn="l" defTabSz="276596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51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68084" indent="-138295" algn="l" defTabSz="276596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1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244681" indent="-138295" algn="l" defTabSz="276596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21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521275" indent="-138295" algn="l" defTabSz="276596" rtl="0" eaLnBrk="1" latinLnBrk="0" hangingPunct="1">
        <a:spcBef>
          <a:spcPct val="20000"/>
        </a:spcBef>
        <a:buFont typeface="Arial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6pPr>
      <a:lvl7pPr marL="1797872" indent="-138295" algn="l" defTabSz="276596" rtl="0" eaLnBrk="1" latinLnBrk="0" hangingPunct="1">
        <a:spcBef>
          <a:spcPct val="20000"/>
        </a:spcBef>
        <a:buFont typeface="Arial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7pPr>
      <a:lvl8pPr marL="2074467" indent="-138295" algn="l" defTabSz="276596" rtl="0" eaLnBrk="1" latinLnBrk="0" hangingPunct="1">
        <a:spcBef>
          <a:spcPct val="20000"/>
        </a:spcBef>
        <a:buFont typeface="Arial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8pPr>
      <a:lvl9pPr marL="2351064" indent="-138295" algn="l" defTabSz="276596" rtl="0" eaLnBrk="1" latinLnBrk="0" hangingPunct="1">
        <a:spcBef>
          <a:spcPct val="20000"/>
        </a:spcBef>
        <a:buFont typeface="Arial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1pPr>
      <a:lvl2pPr marL="276596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53190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3pPr>
      <a:lvl4pPr marL="829788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4pPr>
      <a:lvl5pPr marL="1106382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5pPr>
      <a:lvl6pPr marL="1382976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6pPr>
      <a:lvl7pPr marL="1659574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7pPr>
      <a:lvl8pPr marL="1936171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8pPr>
      <a:lvl9pPr marL="2212765" algn="l" defTabSz="276596" rtl="0" eaLnBrk="1" latinLnBrk="0" hangingPunct="1">
        <a:defRPr sz="10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67" userDrawn="1">
          <p15:clr>
            <a:srgbClr val="F26B43"/>
          </p15:clr>
        </p15:guide>
        <p15:guide id="2" pos="193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24.png"/><Relationship Id="rId7" Type="http://schemas.openxmlformats.org/officeDocument/2006/relationships/image" Target="../media/image128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4" Type="http://schemas.openxmlformats.org/officeDocument/2006/relationships/image" Target="../media/image125.png"/><Relationship Id="rId9" Type="http://schemas.openxmlformats.org/officeDocument/2006/relationships/image" Target="../media/image130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2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34" Type="http://schemas.openxmlformats.org/officeDocument/2006/relationships/image" Target="../media/image30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1.png"/><Relationship Id="rId3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29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image" Target="../media/image20.png"/><Relationship Id="rId32" Type="http://schemas.openxmlformats.org/officeDocument/2006/relationships/image" Target="../media/image28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19.png"/><Relationship Id="rId28" Type="http://schemas.openxmlformats.org/officeDocument/2006/relationships/image" Target="../media/image24.png"/><Relationship Id="rId10" Type="http://schemas.openxmlformats.org/officeDocument/2006/relationships/image" Target="../media/image8.png"/><Relationship Id="rId19" Type="http://schemas.microsoft.com/office/2007/relationships/hdphoto" Target="../media/hdphoto1.wdp"/><Relationship Id="rId31" Type="http://schemas.openxmlformats.org/officeDocument/2006/relationships/image" Target="../media/image27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microsoft.com/office/2007/relationships/hdphoto" Target="../media/hdphoto2.wdp"/><Relationship Id="rId27" Type="http://schemas.openxmlformats.org/officeDocument/2006/relationships/image" Target="../media/image23.png"/><Relationship Id="rId30" Type="http://schemas.openxmlformats.org/officeDocument/2006/relationships/image" Target="../media/image26.png"/><Relationship Id="rId8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png"/><Relationship Id="rId18" Type="http://schemas.openxmlformats.org/officeDocument/2006/relationships/image" Target="../media/image46.png"/><Relationship Id="rId3" Type="http://schemas.openxmlformats.org/officeDocument/2006/relationships/image" Target="../media/image31.png"/><Relationship Id="rId21" Type="http://schemas.openxmlformats.org/officeDocument/2006/relationships/image" Target="../media/image49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44.png"/><Relationship Id="rId20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sv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5" Type="http://schemas.openxmlformats.org/officeDocument/2006/relationships/image" Target="../media/image43.png"/><Relationship Id="rId10" Type="http://schemas.openxmlformats.org/officeDocument/2006/relationships/image" Target="../media/image38.png"/><Relationship Id="rId19" Type="http://schemas.openxmlformats.org/officeDocument/2006/relationships/image" Target="../media/image47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Relationship Id="rId1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png"/><Relationship Id="rId18" Type="http://schemas.openxmlformats.org/officeDocument/2006/relationships/image" Target="../media/image66.png"/><Relationship Id="rId3" Type="http://schemas.openxmlformats.org/officeDocument/2006/relationships/image" Target="../media/image51.svg"/><Relationship Id="rId21" Type="http://schemas.openxmlformats.org/officeDocument/2006/relationships/image" Target="../media/image69.png"/><Relationship Id="rId7" Type="http://schemas.openxmlformats.org/officeDocument/2006/relationships/image" Target="../media/image55.png"/><Relationship Id="rId12" Type="http://schemas.openxmlformats.org/officeDocument/2006/relationships/image" Target="../media/image60.png"/><Relationship Id="rId17" Type="http://schemas.openxmlformats.org/officeDocument/2006/relationships/image" Target="../media/image65.png"/><Relationship Id="rId2" Type="http://schemas.openxmlformats.org/officeDocument/2006/relationships/image" Target="../media/image50.png"/><Relationship Id="rId16" Type="http://schemas.openxmlformats.org/officeDocument/2006/relationships/image" Target="../media/image64.png"/><Relationship Id="rId20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4.png"/><Relationship Id="rId11" Type="http://schemas.openxmlformats.org/officeDocument/2006/relationships/image" Target="../media/image59.png"/><Relationship Id="rId24" Type="http://schemas.openxmlformats.org/officeDocument/2006/relationships/image" Target="../media/image72.png"/><Relationship Id="rId5" Type="http://schemas.openxmlformats.org/officeDocument/2006/relationships/image" Target="../media/image53.svg"/><Relationship Id="rId15" Type="http://schemas.openxmlformats.org/officeDocument/2006/relationships/image" Target="../media/image63.png"/><Relationship Id="rId23" Type="http://schemas.openxmlformats.org/officeDocument/2006/relationships/image" Target="../media/image71.png"/><Relationship Id="rId10" Type="http://schemas.openxmlformats.org/officeDocument/2006/relationships/image" Target="../media/image58.png"/><Relationship Id="rId19" Type="http://schemas.openxmlformats.org/officeDocument/2006/relationships/image" Target="../media/image67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Relationship Id="rId14" Type="http://schemas.openxmlformats.org/officeDocument/2006/relationships/image" Target="../media/image62.png"/><Relationship Id="rId22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13" Type="http://schemas.openxmlformats.org/officeDocument/2006/relationships/image" Target="../media/image83.png"/><Relationship Id="rId18" Type="http://schemas.openxmlformats.org/officeDocument/2006/relationships/image" Target="../media/image88.png"/><Relationship Id="rId3" Type="http://schemas.openxmlformats.org/officeDocument/2006/relationships/image" Target="../media/image73.png"/><Relationship Id="rId21" Type="http://schemas.openxmlformats.org/officeDocument/2006/relationships/image" Target="../media/image91.png"/><Relationship Id="rId7" Type="http://schemas.openxmlformats.org/officeDocument/2006/relationships/image" Target="../media/image77.png"/><Relationship Id="rId12" Type="http://schemas.openxmlformats.org/officeDocument/2006/relationships/image" Target="../media/image82.png"/><Relationship Id="rId17" Type="http://schemas.openxmlformats.org/officeDocument/2006/relationships/image" Target="../media/image8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86.png"/><Relationship Id="rId20" Type="http://schemas.openxmlformats.org/officeDocument/2006/relationships/image" Target="../media/image9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6.svg"/><Relationship Id="rId11" Type="http://schemas.openxmlformats.org/officeDocument/2006/relationships/image" Target="../media/image81.png"/><Relationship Id="rId5" Type="http://schemas.openxmlformats.org/officeDocument/2006/relationships/image" Target="../media/image75.png"/><Relationship Id="rId15" Type="http://schemas.openxmlformats.org/officeDocument/2006/relationships/image" Target="../media/image85.png"/><Relationship Id="rId10" Type="http://schemas.openxmlformats.org/officeDocument/2006/relationships/image" Target="../media/image80.svg"/><Relationship Id="rId19" Type="http://schemas.openxmlformats.org/officeDocument/2006/relationships/image" Target="../media/image89.png"/><Relationship Id="rId4" Type="http://schemas.openxmlformats.org/officeDocument/2006/relationships/image" Target="../media/image74.svg"/><Relationship Id="rId9" Type="http://schemas.openxmlformats.org/officeDocument/2006/relationships/image" Target="../media/image79.png"/><Relationship Id="rId14" Type="http://schemas.openxmlformats.org/officeDocument/2006/relationships/image" Target="../media/image84.png"/><Relationship Id="rId22" Type="http://schemas.openxmlformats.org/officeDocument/2006/relationships/image" Target="../media/image9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13" Type="http://schemas.openxmlformats.org/officeDocument/2006/relationships/image" Target="../media/image104.png"/><Relationship Id="rId18" Type="http://schemas.openxmlformats.org/officeDocument/2006/relationships/image" Target="../media/image109.png"/><Relationship Id="rId3" Type="http://schemas.openxmlformats.org/officeDocument/2006/relationships/image" Target="../media/image94.svg"/><Relationship Id="rId21" Type="http://schemas.openxmlformats.org/officeDocument/2006/relationships/image" Target="../media/image112.png"/><Relationship Id="rId7" Type="http://schemas.openxmlformats.org/officeDocument/2006/relationships/image" Target="../media/image98.svg"/><Relationship Id="rId12" Type="http://schemas.openxmlformats.org/officeDocument/2006/relationships/image" Target="../media/image103.png"/><Relationship Id="rId17" Type="http://schemas.openxmlformats.org/officeDocument/2006/relationships/image" Target="../media/image108.png"/><Relationship Id="rId2" Type="http://schemas.openxmlformats.org/officeDocument/2006/relationships/image" Target="../media/image93.png"/><Relationship Id="rId16" Type="http://schemas.openxmlformats.org/officeDocument/2006/relationships/image" Target="../media/image107.png"/><Relationship Id="rId20" Type="http://schemas.openxmlformats.org/officeDocument/2006/relationships/image" Target="../media/image1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7.png"/><Relationship Id="rId11" Type="http://schemas.openxmlformats.org/officeDocument/2006/relationships/image" Target="../media/image102.png"/><Relationship Id="rId5" Type="http://schemas.openxmlformats.org/officeDocument/2006/relationships/image" Target="../media/image96.svg"/><Relationship Id="rId15" Type="http://schemas.openxmlformats.org/officeDocument/2006/relationships/image" Target="../media/image106.png"/><Relationship Id="rId10" Type="http://schemas.openxmlformats.org/officeDocument/2006/relationships/image" Target="../media/image101.svg"/><Relationship Id="rId19" Type="http://schemas.openxmlformats.org/officeDocument/2006/relationships/image" Target="../media/image110.svg"/><Relationship Id="rId4" Type="http://schemas.openxmlformats.org/officeDocument/2006/relationships/image" Target="../media/image95.png"/><Relationship Id="rId9" Type="http://schemas.openxmlformats.org/officeDocument/2006/relationships/image" Target="../media/image100.png"/><Relationship Id="rId14" Type="http://schemas.openxmlformats.org/officeDocument/2006/relationships/image" Target="../media/image10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sv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sv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svg"/><Relationship Id="rId7" Type="http://schemas.openxmlformats.org/officeDocument/2006/relationships/image" Target="../media/image122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B6AA2-B8C9-4D02-D54B-2D97CAC1BC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Manuscript Figures</a:t>
            </a:r>
          </a:p>
        </p:txBody>
      </p:sp>
    </p:spTree>
    <p:extLst>
      <p:ext uri="{BB962C8B-B14F-4D97-AF65-F5344CB8AC3E}">
        <p14:creationId xmlns:p14="http://schemas.microsoft.com/office/powerpoint/2010/main" val="2932725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9C21536-CE78-C025-744C-C4CB2A5BD9B6}"/>
              </a:ext>
            </a:extLst>
          </p:cNvPr>
          <p:cNvGrpSpPr/>
          <p:nvPr/>
        </p:nvGrpSpPr>
        <p:grpSpPr>
          <a:xfrm>
            <a:off x="-368026" y="1486712"/>
            <a:ext cx="6598693" cy="2999539"/>
            <a:chOff x="831850" y="487903"/>
            <a:chExt cx="7450138" cy="153115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220A8DE-F9AD-1565-17A3-14EA8879DA15}"/>
                    </a:ext>
                  </a:extLst>
                </p:cNvPr>
                <p:cNvSpPr txBox="1"/>
                <p:nvPr/>
              </p:nvSpPr>
              <p:spPr>
                <a:xfrm>
                  <a:off x="831850" y="596900"/>
                  <a:ext cx="2584450" cy="1585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𝑁𝑂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3 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𝑎𝑞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  <m:sup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−</m:t>
                            </m:r>
                          </m:sup>
                        </m:sSubSup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𝑎𝑞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  <m:sup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+</m:t>
                            </m:r>
                          </m:sup>
                        </m:sSubSup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 ∗</m:t>
                        </m:r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220A8DE-F9AD-1565-17A3-14EA8879DA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1850" y="596900"/>
                  <a:ext cx="2584450" cy="158529"/>
                </a:xfrm>
                <a:prstGeom prst="rect">
                  <a:avLst/>
                </a:prstGeom>
                <a:blipFill>
                  <a:blip r:embed="rId2"/>
                  <a:stretch>
                    <a:fillRect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C350B53-A8FC-BCEF-9A02-5FCCBFC95036}"/>
                </a:ext>
              </a:extLst>
            </p:cNvPr>
            <p:cNvCxnSpPr>
              <a:cxnSpLocks/>
              <a:stCxn id="3" idx="2"/>
              <a:endCxn id="6" idx="0"/>
            </p:cNvCxnSpPr>
            <p:nvPr/>
          </p:nvCxnSpPr>
          <p:spPr>
            <a:xfrm>
              <a:off x="2124075" y="755429"/>
              <a:ext cx="1161486" cy="112033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2E274DA2-DEDF-197D-91D1-C6CE31695EDC}"/>
                    </a:ext>
                  </a:extLst>
                </p:cNvPr>
                <p:cNvSpPr txBox="1"/>
                <p:nvPr/>
              </p:nvSpPr>
              <p:spPr>
                <a:xfrm>
                  <a:off x="2515160" y="1875764"/>
                  <a:ext cx="1540802" cy="1432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𝐻𝑁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3(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𝑎𝑞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</m:sSub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 ∗ </m:t>
                        </m:r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2E274DA2-DEDF-197D-91D1-C6CE31695E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15160" y="1875764"/>
                  <a:ext cx="1540802" cy="143297"/>
                </a:xfrm>
                <a:prstGeom prst="rect">
                  <a:avLst/>
                </a:prstGeom>
                <a:blipFill>
                  <a:blip r:embed="rId3"/>
                  <a:stretch>
                    <a:fillRect b="-869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F7A4BE1-7E9D-AE6B-FBF4-8A28DFA05785}"/>
                </a:ext>
              </a:extLst>
            </p:cNvPr>
            <p:cNvCxnSpPr>
              <a:cxnSpLocks/>
              <a:stCxn id="6" idx="3"/>
              <a:endCxn id="17" idx="1"/>
            </p:cNvCxnSpPr>
            <p:nvPr/>
          </p:nvCxnSpPr>
          <p:spPr>
            <a:xfrm flipV="1">
              <a:off x="4055962" y="1947412"/>
              <a:ext cx="1181746" cy="1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0E97269-02D1-786A-1B47-A72AB22B1FEA}"/>
                    </a:ext>
                  </a:extLst>
                </p:cNvPr>
                <p:cNvSpPr txBox="1"/>
                <p:nvPr/>
              </p:nvSpPr>
              <p:spPr>
                <a:xfrm>
                  <a:off x="5237708" y="1875763"/>
                  <a:ext cx="1611329" cy="1432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𝐻𝑁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3(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𝑔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</m:sSub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 ∗ </m:t>
                        </m:r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0E97269-02D1-786A-1B47-A72AB22B1FE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7708" y="1875763"/>
                  <a:ext cx="1611329" cy="143297"/>
                </a:xfrm>
                <a:prstGeom prst="rect">
                  <a:avLst/>
                </a:prstGeom>
                <a:blipFill>
                  <a:blip r:embed="rId4"/>
                  <a:stretch>
                    <a:fillRect b="-43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77C2A77-2C5E-5610-D914-AD18AF834502}"/>
                    </a:ext>
                  </a:extLst>
                </p:cNvPr>
                <p:cNvSpPr txBox="1"/>
                <p:nvPr/>
              </p:nvSpPr>
              <p:spPr>
                <a:xfrm>
                  <a:off x="5697538" y="596900"/>
                  <a:ext cx="2584450" cy="1608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𝑁𝑂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3 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𝑎𝑞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  <m:sup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(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𝑎𝑞</m:t>
                            </m:r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)</m:t>
                            </m:r>
                          </m:sub>
                          <m:sup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+</m:t>
                            </m:r>
                          </m:sup>
                        </m:sSubSup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p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−</m:t>
                            </m:r>
                          </m:sup>
                        </m:sSup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77C2A77-2C5E-5610-D914-AD18AF83450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97538" y="596900"/>
                  <a:ext cx="2584450" cy="160840"/>
                </a:xfrm>
                <a:prstGeom prst="rect">
                  <a:avLst/>
                </a:prstGeom>
                <a:blipFill>
                  <a:blip r:embed="rId5"/>
                  <a:stretch>
                    <a:fillRect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1B5B07B-6728-2F68-AEFA-5A1FD5D95189}"/>
                </a:ext>
              </a:extLst>
            </p:cNvPr>
            <p:cNvCxnSpPr>
              <a:cxnSpLocks/>
              <a:stCxn id="17" idx="0"/>
              <a:endCxn id="20" idx="2"/>
            </p:cNvCxnSpPr>
            <p:nvPr/>
          </p:nvCxnSpPr>
          <p:spPr>
            <a:xfrm flipV="1">
              <a:off x="6043373" y="757740"/>
              <a:ext cx="946390" cy="1118023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E61A90D-9F59-5160-0578-C7D6F132469E}"/>
                </a:ext>
              </a:extLst>
            </p:cNvPr>
            <p:cNvCxnSpPr>
              <a:cxnSpLocks/>
              <a:stCxn id="3" idx="3"/>
              <a:endCxn id="20" idx="1"/>
            </p:cNvCxnSpPr>
            <p:nvPr/>
          </p:nvCxnSpPr>
          <p:spPr>
            <a:xfrm>
              <a:off x="3416300" y="676164"/>
              <a:ext cx="2281238" cy="1156"/>
            </a:xfrm>
            <a:prstGeom prst="straightConnector1">
              <a:avLst/>
            </a:prstGeom>
            <a:ln>
              <a:prstDash val="dash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28759A3D-4D52-A3FE-754A-FEAAD8DBE135}"/>
                    </a:ext>
                  </a:extLst>
                </p:cNvPr>
                <p:cNvSpPr txBox="1"/>
                <p:nvPr/>
              </p:nvSpPr>
              <p:spPr>
                <a:xfrm>
                  <a:off x="2834736" y="1201553"/>
                  <a:ext cx="342205" cy="9616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28759A3D-4D52-A3FE-754A-FEAAD8DBE1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34736" y="1201553"/>
                  <a:ext cx="342205" cy="96164"/>
                </a:xfrm>
                <a:prstGeom prst="rect">
                  <a:avLst/>
                </a:prstGeom>
                <a:blipFill>
                  <a:blip r:embed="rId6"/>
                  <a:stretch>
                    <a:fillRect l="-8000" r="-8000"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9CC5149-E6C6-2F7D-9C14-E36A85DF2B68}"/>
                    </a:ext>
                  </a:extLst>
                </p:cNvPr>
                <p:cNvSpPr txBox="1"/>
                <p:nvPr/>
              </p:nvSpPr>
              <p:spPr>
                <a:xfrm>
                  <a:off x="4364421" y="1714183"/>
                  <a:ext cx="342205" cy="9616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9CC5149-E6C6-2F7D-9C14-E36A85DF2B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64421" y="1714183"/>
                  <a:ext cx="342205" cy="96164"/>
                </a:xfrm>
                <a:prstGeom prst="rect">
                  <a:avLst/>
                </a:prstGeom>
                <a:blipFill>
                  <a:blip r:embed="rId7"/>
                  <a:stretch>
                    <a:fillRect l="-12000" r="-4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C5C6320D-E45A-B1D2-B609-24396638FF29}"/>
                    </a:ext>
                  </a:extLst>
                </p:cNvPr>
                <p:cNvSpPr txBox="1"/>
                <p:nvPr/>
              </p:nvSpPr>
              <p:spPr>
                <a:xfrm>
                  <a:off x="6089996" y="1240665"/>
                  <a:ext cx="342205" cy="9616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C5C6320D-E45A-B1D2-B609-24396638FF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89996" y="1240665"/>
                  <a:ext cx="342205" cy="96164"/>
                </a:xfrm>
                <a:prstGeom prst="rect">
                  <a:avLst/>
                </a:prstGeom>
                <a:blipFill>
                  <a:blip r:embed="rId8"/>
                  <a:stretch>
                    <a:fillRect l="-8000" r="-8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5676626-8708-2189-33FD-0A7D778D55EB}"/>
                    </a:ext>
                  </a:extLst>
                </p:cNvPr>
                <p:cNvSpPr txBox="1"/>
                <p:nvPr/>
              </p:nvSpPr>
              <p:spPr>
                <a:xfrm>
                  <a:off x="4299510" y="487903"/>
                  <a:ext cx="342205" cy="9616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24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1224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DEJAVU SANS" panose="020B0603030804020204" pitchFamily="34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lang="en-US" sz="1224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MU SANS SERIF MEDIUM" panose="02000603000000000000" pitchFamily="2" charset="0"/>
                  </a:endParaRPr>
                </a:p>
              </p:txBody>
            </p:sp>
          </mc:Choice>
          <mc:Fallback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5676626-8708-2189-33FD-0A7D778D55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99510" y="487903"/>
                  <a:ext cx="342205" cy="96164"/>
                </a:xfrm>
                <a:prstGeom prst="rect">
                  <a:avLst/>
                </a:prstGeom>
                <a:blipFill>
                  <a:blip r:embed="rId9"/>
                  <a:stretch>
                    <a:fillRect l="-8000" r="-8000"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732566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E2FAE5C-7D3F-5E57-0C3D-B4507FE402E7}"/>
              </a:ext>
            </a:extLst>
          </p:cNvPr>
          <p:cNvGrpSpPr/>
          <p:nvPr/>
        </p:nvGrpSpPr>
        <p:grpSpPr>
          <a:xfrm>
            <a:off x="-888018" y="-102232"/>
            <a:ext cx="7972179" cy="5170170"/>
            <a:chOff x="-1" y="-1798"/>
            <a:chExt cx="8682299" cy="6148807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5DC0040-9119-C430-05A2-D2AD5A298E45}"/>
                </a:ext>
              </a:extLst>
            </p:cNvPr>
            <p:cNvGrpSpPr/>
            <p:nvPr/>
          </p:nvGrpSpPr>
          <p:grpSpPr>
            <a:xfrm>
              <a:off x="-1" y="-1798"/>
              <a:ext cx="8682299" cy="6148807"/>
              <a:chOff x="-44725" y="28206"/>
              <a:chExt cx="9061574" cy="6417411"/>
            </a:xfrm>
          </p:grpSpPr>
          <p:pic>
            <p:nvPicPr>
              <p:cNvPr id="101" name="Graphic 100">
                <a:extLst>
                  <a:ext uri="{FF2B5EF4-FFF2-40B4-BE49-F238E27FC236}">
                    <a16:creationId xmlns:a16="http://schemas.microsoft.com/office/drawing/2014/main" id="{B3450311-8FD8-EE67-A4D9-0A843238CE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91083" y="3731388"/>
                <a:ext cx="4123944" cy="2714229"/>
              </a:xfrm>
              <a:prstGeom prst="rect">
                <a:avLst/>
              </a:prstGeom>
            </p:spPr>
          </p:pic>
          <p:pic>
            <p:nvPicPr>
              <p:cNvPr id="98" name="Graphic 97">
                <a:extLst>
                  <a:ext uri="{FF2B5EF4-FFF2-40B4-BE49-F238E27FC236}">
                    <a16:creationId xmlns:a16="http://schemas.microsoft.com/office/drawing/2014/main" id="{64C72E78-37B7-32C2-C94C-734E0F7CB1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5000" y="3699341"/>
                <a:ext cx="4120055" cy="2743200"/>
              </a:xfrm>
              <a:prstGeom prst="rect">
                <a:avLst/>
              </a:prstGeom>
            </p:spPr>
          </p:pic>
          <p:pic>
            <p:nvPicPr>
              <p:cNvPr id="95" name="Graphic 94">
                <a:extLst>
                  <a:ext uri="{FF2B5EF4-FFF2-40B4-BE49-F238E27FC236}">
                    <a16:creationId xmlns:a16="http://schemas.microsoft.com/office/drawing/2014/main" id="{3AAE110D-9CD2-01FC-9CA7-17F246877A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4791083" y="340247"/>
                <a:ext cx="4120055" cy="2743200"/>
              </a:xfrm>
              <a:prstGeom prst="rect">
                <a:avLst/>
              </a:prstGeom>
            </p:spPr>
          </p:pic>
          <p:pic>
            <p:nvPicPr>
              <p:cNvPr id="50" name="Picture 6">
                <a:extLst>
                  <a:ext uri="{FF2B5EF4-FFF2-40B4-BE49-F238E27FC236}">
                    <a16:creationId xmlns:a16="http://schemas.microsoft.com/office/drawing/2014/main" id="{0E3525CD-FD4C-0FB8-172F-20F0F177FCA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48" t="10954" r="1877" b="6291"/>
              <a:stretch/>
            </p:blipFill>
            <p:spPr bwMode="auto">
              <a:xfrm>
                <a:off x="2326418" y="3999653"/>
                <a:ext cx="740121" cy="54864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8">
                <a:extLst>
                  <a:ext uri="{FF2B5EF4-FFF2-40B4-BE49-F238E27FC236}">
                    <a16:creationId xmlns:a16="http://schemas.microsoft.com/office/drawing/2014/main" id="{8E470A16-8AE2-D622-5A35-DABAA28D3A7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543" r="14226" b="-1916"/>
              <a:stretch/>
            </p:blipFill>
            <p:spPr bwMode="auto">
              <a:xfrm>
                <a:off x="868214" y="4262557"/>
                <a:ext cx="722872" cy="548640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53" descr="A group of white balls&#10;&#10;Description automatically generated">
                <a:extLst>
                  <a:ext uri="{FF2B5EF4-FFF2-40B4-BE49-F238E27FC236}">
                    <a16:creationId xmlns:a16="http://schemas.microsoft.com/office/drawing/2014/main" id="{F9D614CB-0842-4B58-494D-39AC70410A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rcRect l="14209" r="15379"/>
              <a:stretch/>
            </p:blipFill>
            <p:spPr>
              <a:xfrm>
                <a:off x="6612454" y="3876818"/>
                <a:ext cx="686754" cy="548640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00" name="TextBox 99">
                    <a:extLst>
                      <a:ext uri="{FF2B5EF4-FFF2-40B4-BE49-F238E27FC236}">
                        <a16:creationId xmlns:a16="http://schemas.microsoft.com/office/drawing/2014/main" id="{4B6E9DB1-A979-EF35-0AB5-43EDE7A91E10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4137554" y="1342872"/>
                    <a:ext cx="1360458" cy="27389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seg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100" name="TextBox 99">
                    <a:extLst>
                      <a:ext uri="{FF2B5EF4-FFF2-40B4-BE49-F238E27FC236}">
                        <a16:creationId xmlns:a16="http://schemas.microsoft.com/office/drawing/2014/main" id="{4B6E9DB1-A979-EF35-0AB5-43EDE7A91E1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4137554" y="1342872"/>
                    <a:ext cx="1360458" cy="273891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 r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7FAEA5B-9B12-DC62-1BBF-3A5A1359A1E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8173739" y="1292088"/>
                    <a:ext cx="1346384" cy="27389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agg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7FAEA5B-9B12-DC62-1BBF-3A5A1359A1E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8173739" y="1292088"/>
                    <a:ext cx="1346384" cy="273891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r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1B417BD3-5A65-9F69-D796-1F4A02C469A8}"/>
                  </a:ext>
                </a:extLst>
              </p:cNvPr>
              <p:cNvGrpSpPr/>
              <p:nvPr/>
            </p:nvGrpSpPr>
            <p:grpSpPr>
              <a:xfrm>
                <a:off x="12683" y="1903973"/>
                <a:ext cx="4800024" cy="832647"/>
                <a:chOff x="-110766" y="1267629"/>
                <a:chExt cx="4770018" cy="749986"/>
              </a:xfrm>
            </p:grpSpPr>
            <p:pic>
              <p:nvPicPr>
                <p:cNvPr id="72" name="Picture 4">
                  <a:extLst>
                    <a:ext uri="{FF2B5EF4-FFF2-40B4-BE49-F238E27FC236}">
                      <a16:creationId xmlns:a16="http://schemas.microsoft.com/office/drawing/2014/main" id="{7AAB6874-5DAB-00C9-1AAA-E0CE1FB4A4B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18908" y="1295891"/>
                  <a:ext cx="1167041" cy="6702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3" name="Picture 72" descr="A group of white balls&#10;&#10;Description automatically generated">
                  <a:extLst>
                    <a:ext uri="{FF2B5EF4-FFF2-40B4-BE49-F238E27FC236}">
                      <a16:creationId xmlns:a16="http://schemas.microsoft.com/office/drawing/2014/main" id="{E4DEC48C-FDC8-EDBE-BB1B-DA061C9D2B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344583" y="1339242"/>
                  <a:ext cx="1162231" cy="671681"/>
                </a:xfrm>
                <a:prstGeom prst="rect">
                  <a:avLst/>
                </a:prstGeom>
              </p:spPr>
            </p:pic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63C66C29-C49C-3920-CD7E-DAFE73B0DD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21790" y="1689433"/>
                  <a:ext cx="719256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85" name="TextBox 84">
                      <a:extLst>
                        <a:ext uri="{FF2B5EF4-FFF2-40B4-BE49-F238E27FC236}">
                          <a16:creationId xmlns:a16="http://schemas.microsoft.com/office/drawing/2014/main" id="{71D0947E-6428-FEAB-1290-84D8E4711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765921" y="1445482"/>
                      <a:ext cx="882573" cy="283953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sSub>
                              <m:sSub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agg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85" name="TextBox 84">
                      <a:extLst>
                        <a:ext uri="{FF2B5EF4-FFF2-40B4-BE49-F238E27FC236}">
                          <a16:creationId xmlns:a16="http://schemas.microsoft.com/office/drawing/2014/main" id="{71D0947E-6428-FEAB-1290-84D8E4711B80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65921" y="1445482"/>
                      <a:ext cx="882573" cy="283953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92" name="TextBox 91">
                      <a:extLst>
                        <a:ext uri="{FF2B5EF4-FFF2-40B4-BE49-F238E27FC236}">
                          <a16:creationId xmlns:a16="http://schemas.microsoft.com/office/drawing/2014/main" id="{DA4023CA-B3ED-D291-E7B9-F9413392DB6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97100" y="1518818"/>
                      <a:ext cx="512004" cy="4129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+</m:t>
                            </m:r>
                          </m:oMath>
                        </m:oMathPara>
                      </a14:m>
                      <a:endParaRPr lang="en-US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92" name="TextBox 91">
                      <a:extLst>
                        <a:ext uri="{FF2B5EF4-FFF2-40B4-BE49-F238E27FC236}">
                          <a16:creationId xmlns:a16="http://schemas.microsoft.com/office/drawing/2014/main" id="{DA4023CA-B3ED-D291-E7B9-F9413392DB6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97100" y="1518818"/>
                      <a:ext cx="512004" cy="412918"/>
                    </a:xfrm>
                    <a:prstGeom prst="rect">
                      <a:avLst/>
                    </a:prstGeom>
                    <a:blipFill>
                      <a:blip r:embed="rId1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pic>
              <p:nvPicPr>
                <p:cNvPr id="96" name="Picture 95" descr="A group of white balls&#10;&#10;Description automatically generated">
                  <a:extLst>
                    <a:ext uri="{FF2B5EF4-FFF2-40B4-BE49-F238E27FC236}">
                      <a16:creationId xmlns:a16="http://schemas.microsoft.com/office/drawing/2014/main" id="{087ADE0A-3444-D365-BE29-CB75A63FA6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BEBA8EAE-BF5A-486C-A8C5-ECC9F3942E4B}">
                      <a14:imgProps xmlns:a14="http://schemas.microsoft.com/office/drawing/2010/main">
                        <a14:imgLayer r:embed="rId19">
                          <a14:imgEffect>
                            <a14:brightnessContrast bright="2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25943" y="1267629"/>
                  <a:ext cx="1333309" cy="749986"/>
                </a:xfrm>
                <a:prstGeom prst="rect">
                  <a:avLst/>
                </a:prstGeom>
              </p:spPr>
            </p:pic>
            <p:pic>
              <p:nvPicPr>
                <p:cNvPr id="110" name="Picture 4">
                  <a:extLst>
                    <a:ext uri="{FF2B5EF4-FFF2-40B4-BE49-F238E27FC236}">
                      <a16:creationId xmlns:a16="http://schemas.microsoft.com/office/drawing/2014/main" id="{DD8A5769-A71A-F4DD-B8D3-8AFB40CC372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110766" y="1293977"/>
                  <a:ext cx="1153648" cy="66258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11" name="TextBox 110">
                      <a:extLst>
                        <a:ext uri="{FF2B5EF4-FFF2-40B4-BE49-F238E27FC236}">
                          <a16:creationId xmlns:a16="http://schemas.microsoft.com/office/drawing/2014/main" id="{DC58CA0B-EA87-CDEC-0829-38D2E694F48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0427" y="1498553"/>
                      <a:ext cx="512004" cy="4129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+</m:t>
                            </m:r>
                          </m:oMath>
                        </m:oMathPara>
                      </a14:m>
                      <a:endParaRPr lang="en-US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11" name="TextBox 110">
                      <a:extLst>
                        <a:ext uri="{FF2B5EF4-FFF2-40B4-BE49-F238E27FC236}">
                          <a16:creationId xmlns:a16="http://schemas.microsoft.com/office/drawing/2014/main" id="{DC58CA0B-EA87-CDEC-0829-38D2E694F48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50427" y="1498553"/>
                      <a:ext cx="512004" cy="412918"/>
                    </a:xfrm>
                    <a:prstGeom prst="rect">
                      <a:avLst/>
                    </a:prstGeom>
                    <a:blipFill>
                      <a:blip r:embed="rId2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A5145F8-BDC7-C854-37DA-90D20E0747CF}"/>
                  </a:ext>
                </a:extLst>
              </p:cNvPr>
              <p:cNvSpPr txBox="1"/>
              <p:nvPr/>
            </p:nvSpPr>
            <p:spPr>
              <a:xfrm>
                <a:off x="1639620" y="3560395"/>
                <a:ext cx="863786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A* = H*</a:t>
                </a:r>
              </a:p>
            </p:txBody>
          </p:sp>
          <p:pic>
            <p:nvPicPr>
              <p:cNvPr id="125" name="Picture 4">
                <a:extLst>
                  <a:ext uri="{FF2B5EF4-FFF2-40B4-BE49-F238E27FC236}">
                    <a16:creationId xmlns:a16="http://schemas.microsoft.com/office/drawing/2014/main" id="{A752AB46-ABAE-4464-8ECF-A3244037BC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48" r="14545"/>
              <a:stretch/>
            </p:blipFill>
            <p:spPr bwMode="auto">
              <a:xfrm>
                <a:off x="6968151" y="731203"/>
                <a:ext cx="730286" cy="54864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E6CA25A7-F13D-7E1D-0AB2-F908683E570C}"/>
                  </a:ext>
                </a:extLst>
              </p:cNvPr>
              <p:cNvSpPr txBox="1"/>
              <p:nvPr/>
            </p:nvSpPr>
            <p:spPr>
              <a:xfrm>
                <a:off x="6102029" y="206568"/>
                <a:ext cx="1300562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Bare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B7BAB6B-DC96-6C69-42F2-AD9B08F71AAE}"/>
                  </a:ext>
                </a:extLst>
              </p:cNvPr>
              <p:cNvGrpSpPr/>
              <p:nvPr/>
            </p:nvGrpSpPr>
            <p:grpSpPr>
              <a:xfrm>
                <a:off x="463970" y="591147"/>
                <a:ext cx="4029863" cy="875225"/>
                <a:chOff x="766999" y="1364486"/>
                <a:chExt cx="2916701" cy="588715"/>
              </a:xfrm>
            </p:grpSpPr>
            <p:pic>
              <p:nvPicPr>
                <p:cNvPr id="67" name="Picture 4">
                  <a:extLst>
                    <a:ext uri="{FF2B5EF4-FFF2-40B4-BE49-F238E27FC236}">
                      <a16:creationId xmlns:a16="http://schemas.microsoft.com/office/drawing/2014/main" id="{6957228E-DAAD-5F21-B760-B7E0C9935A2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6999" y="1388720"/>
                  <a:ext cx="927619" cy="5230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67" descr="A group of white balls&#10;&#10;Description automatically generated">
                  <a:extLst>
                    <a:ext uri="{FF2B5EF4-FFF2-40B4-BE49-F238E27FC236}">
                      <a16:creationId xmlns:a16="http://schemas.microsoft.com/office/drawing/2014/main" id="{9064AA23-C8D8-CA86-CF69-344AC219B9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>
                  <a:extLst>
                    <a:ext uri="{BEBA8EAE-BF5A-486C-A8C5-ECC9F3942E4B}">
                      <a14:imgProps xmlns:a14="http://schemas.microsoft.com/office/drawing/2010/main">
                        <a14:imgLayer r:embed="rId22">
                          <a14:imgEffect>
                            <a14:brightnessContrast bright="4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70909" y="1364486"/>
                  <a:ext cx="972520" cy="551790"/>
                </a:xfrm>
                <a:prstGeom prst="rect">
                  <a:avLst/>
                </a:prstGeom>
              </p:spPr>
            </p:pic>
            <p:cxnSp>
              <p:nvCxnSpPr>
                <p:cNvPr id="74" name="Straight Arrow Connector 73">
                  <a:extLst>
                    <a:ext uri="{FF2B5EF4-FFF2-40B4-BE49-F238E27FC236}">
                      <a16:creationId xmlns:a16="http://schemas.microsoft.com/office/drawing/2014/main" id="{DA1C54A7-31FC-3F66-89F9-1068345646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60292" y="1663809"/>
                  <a:ext cx="571698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76" name="TextBox 75">
                      <a:extLst>
                        <a:ext uri="{FF2B5EF4-FFF2-40B4-BE49-F238E27FC236}">
                          <a16:creationId xmlns:a16="http://schemas.microsoft.com/office/drawing/2014/main" id="{BBF6F2C5-F6A2-DD1E-B613-70B1845E071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05993" y="1477187"/>
                      <a:ext cx="701510" cy="201817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sSub>
                              <m:sSub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seg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76" name="TextBox 75">
                      <a:extLst>
                        <a:ext uri="{FF2B5EF4-FFF2-40B4-BE49-F238E27FC236}">
                          <a16:creationId xmlns:a16="http://schemas.microsoft.com/office/drawing/2014/main" id="{BBF6F2C5-F6A2-DD1E-B613-70B1845E071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505993" y="1477187"/>
                      <a:ext cx="701510" cy="201817"/>
                    </a:xfrm>
                    <a:prstGeom prst="rect">
                      <a:avLst/>
                    </a:prstGeom>
                    <a:blipFill>
                      <a:blip r:embed="rId2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pic>
              <p:nvPicPr>
                <p:cNvPr id="141" name="Picture 140" descr="A group of white balls&#10;&#10;Description automatically generated">
                  <a:extLst>
                    <a:ext uri="{FF2B5EF4-FFF2-40B4-BE49-F238E27FC236}">
                      <a16:creationId xmlns:a16="http://schemas.microsoft.com/office/drawing/2014/main" id="{8629E50B-6259-602C-6E95-BE6BC66BB0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2638451" y="1365249"/>
                  <a:ext cx="1045249" cy="587952"/>
                </a:xfrm>
                <a:prstGeom prst="rect">
                  <a:avLst/>
                </a:prstGeom>
              </p:spPr>
            </p:pic>
          </p:grp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7176CDC2-FB95-544D-39A4-9487ACDC4C20}"/>
                  </a:ext>
                </a:extLst>
              </p:cNvPr>
              <p:cNvSpPr txBox="1"/>
              <p:nvPr/>
            </p:nvSpPr>
            <p:spPr>
              <a:xfrm>
                <a:off x="4517501" y="28206"/>
                <a:ext cx="572884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(b)</a:t>
                </a:r>
              </a:p>
            </p:txBody>
          </p:sp>
          <p:cxnSp>
            <p:nvCxnSpPr>
              <p:cNvPr id="147" name="Straight Arrow Connector 146">
                <a:extLst>
                  <a:ext uri="{FF2B5EF4-FFF2-40B4-BE49-F238E27FC236}">
                    <a16:creationId xmlns:a16="http://schemas.microsoft.com/office/drawing/2014/main" id="{5C4F9411-42AF-DF95-D245-A221883E10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2522" y="1269806"/>
                <a:ext cx="198113" cy="37730"/>
              </a:xfrm>
              <a:prstGeom prst="straightConnector1">
                <a:avLst/>
              </a:prstGeom>
              <a:ln>
                <a:tailEnd type="triangle" w="sm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8F60735F-4564-9F41-652C-71E08819F8F8}"/>
                  </a:ext>
                </a:extLst>
              </p:cNvPr>
              <p:cNvSpPr txBox="1"/>
              <p:nvPr/>
            </p:nvSpPr>
            <p:spPr>
              <a:xfrm>
                <a:off x="154469" y="1179285"/>
                <a:ext cx="541135" cy="237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45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Host </a:t>
                </a:r>
              </a:p>
            </p:txBody>
          </p:sp>
          <p:cxnSp>
            <p:nvCxnSpPr>
              <p:cNvPr id="152" name="Straight Arrow Connector 151">
                <a:extLst>
                  <a:ext uri="{FF2B5EF4-FFF2-40B4-BE49-F238E27FC236}">
                    <a16:creationId xmlns:a16="http://schemas.microsoft.com/office/drawing/2014/main" id="{0DD6197E-B090-F8B0-B26F-EEA3D2E4A9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634" y="797795"/>
                <a:ext cx="259756" cy="171959"/>
              </a:xfrm>
              <a:prstGeom prst="straightConnector1">
                <a:avLst/>
              </a:prstGeom>
              <a:ln>
                <a:tailEnd type="triangle" w="sm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0EC9A08D-5E49-2807-AFE0-6A1D2F3D4078}"/>
                  </a:ext>
                </a:extLst>
              </p:cNvPr>
              <p:cNvSpPr txBox="1"/>
              <p:nvPr/>
            </p:nvSpPr>
            <p:spPr>
              <a:xfrm>
                <a:off x="162851" y="686915"/>
                <a:ext cx="727662" cy="237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45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Dopant 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7387357C-33D6-1149-F3EF-D7A281CBA8AA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-474137" y="4804580"/>
                    <a:ext cx="1360458" cy="27389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seg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7387357C-33D6-1149-F3EF-D7A281CBA8A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-474137" y="4804580"/>
                    <a:ext cx="1360458" cy="273891"/>
                  </a:xfrm>
                  <a:prstGeom prst="rect">
                    <a:avLst/>
                  </a:prstGeom>
                  <a:blipFill>
                    <a:blip r:embed="rId25"/>
                    <a:stretch>
                      <a:fillRect r="-1052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EECD9C83-91B9-EC3F-CEBB-034FC2F1B082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62217" y="4674260"/>
                    <a:ext cx="1346384" cy="27389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agg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EECD9C83-91B9-EC3F-CEBB-034FC2F1B08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3562217" y="4674260"/>
                    <a:ext cx="1346384" cy="273891"/>
                  </a:xfrm>
                  <a:prstGeom prst="rect">
                    <a:avLst/>
                  </a:prstGeom>
                  <a:blipFill>
                    <a:blip r:embed="rId26"/>
                    <a:stretch>
                      <a:fillRect r="-952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28CA11-5FCB-F69C-26C6-E85237FEAF68}"/>
                  </a:ext>
                </a:extLst>
              </p:cNvPr>
              <p:cNvSpPr txBox="1"/>
              <p:nvPr/>
            </p:nvSpPr>
            <p:spPr>
              <a:xfrm>
                <a:off x="-30679" y="3483658"/>
                <a:ext cx="572881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(c)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2A6999A-6CAC-7996-CF13-030AED51DA0A}"/>
                  </a:ext>
                </a:extLst>
              </p:cNvPr>
              <p:cNvSpPr txBox="1"/>
              <p:nvPr/>
            </p:nvSpPr>
            <p:spPr>
              <a:xfrm>
                <a:off x="6369269" y="3528390"/>
                <a:ext cx="1072355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A* = NO</a:t>
                </a:r>
                <a:r>
                  <a:rPr lang="en-US" sz="966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3</a:t>
                </a:r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*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B643215-B012-B15D-1BB2-98BDCD36397A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4120132" y="4643748"/>
                    <a:ext cx="1360458" cy="27475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seg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B643215-B012-B15D-1BB2-98BDCD36397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4120132" y="4643748"/>
                    <a:ext cx="1360458" cy="274753"/>
                  </a:xfrm>
                  <a:prstGeom prst="rect">
                    <a:avLst/>
                  </a:prstGeom>
                  <a:blipFill>
                    <a:blip r:embed="rId27"/>
                    <a:stretch>
                      <a:fillRect r="-5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E5906634-5E64-BE71-97EE-C6FFF6B144AD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8206712" y="4707993"/>
                    <a:ext cx="1346384" cy="27389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agg</m:t>
                            </m:r>
                          </m:sub>
                        </m:sSub>
                      </m:oMath>
                    </a14:m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(kJ/mol)</a:t>
                    </a:r>
                  </a:p>
                </p:txBody>
              </p:sp>
            </mc:Choice>
            <mc:Fallback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E5906634-5E64-BE71-97EE-C6FFF6B144A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8206712" y="4707993"/>
                    <a:ext cx="1346384" cy="273891"/>
                  </a:xfrm>
                  <a:prstGeom prst="rect">
                    <a:avLst/>
                  </a:prstGeom>
                  <a:blipFill>
                    <a:blip r:embed="rId28"/>
                    <a:stretch>
                      <a:fillRect r="-1052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37952D6-2DA8-2291-CCC4-6903BBFF5805}"/>
                  </a:ext>
                </a:extLst>
              </p:cNvPr>
              <p:cNvSpPr txBox="1"/>
              <p:nvPr/>
            </p:nvSpPr>
            <p:spPr>
              <a:xfrm>
                <a:off x="4538061" y="3515502"/>
                <a:ext cx="572884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(d)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CD2734D1-B302-4C0A-B99B-E5BFD939403E}"/>
                      </a:ext>
                    </a:extLst>
                  </p:cNvPr>
                  <p:cNvSpPr txBox="1"/>
                  <p:nvPr/>
                </p:nvSpPr>
                <p:spPr>
                  <a:xfrm>
                    <a:off x="43309" y="307601"/>
                    <a:ext cx="1954165" cy="31525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966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seg</m:t>
                            </m:r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bulk</m:t>
                            </m:r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SAA</m:t>
                            </m:r>
                          </m:sub>
                        </m:sSub>
                      </m:oMath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CD2734D1-B302-4C0A-B99B-E5BFD939403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3309" y="307601"/>
                    <a:ext cx="1954165" cy="315250"/>
                  </a:xfrm>
                  <a:prstGeom prst="rect">
                    <a:avLst/>
                  </a:prstGeom>
                  <a:blipFill>
                    <a:blip r:embed="rId2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D13000D6-6C07-D041-0C7C-584C45FCCF2C}"/>
                      </a:ext>
                    </a:extLst>
                  </p:cNvPr>
                  <p:cNvSpPr txBox="1"/>
                  <p:nvPr/>
                </p:nvSpPr>
                <p:spPr>
                  <a:xfrm>
                    <a:off x="146735" y="1574126"/>
                    <a:ext cx="2520684" cy="29909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agg</m:t>
                              </m:r>
                            </m:sub>
                          </m:sSub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dimer</m:t>
                              </m:r>
                            </m:sub>
                          </m:sSub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Cu</m:t>
                              </m:r>
                            </m:sub>
                          </m:sSub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2</m:t>
                              </m:r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SAA</m:t>
                              </m:r>
                            </m:sub>
                          </m:sSub>
                        </m:oMath>
                      </m:oMathPara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D13000D6-6C07-D041-0C7C-584C45FCCF2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6735" y="1574126"/>
                    <a:ext cx="2520684" cy="299092"/>
                  </a:xfrm>
                  <a:prstGeom prst="rect">
                    <a:avLst/>
                  </a:prstGeom>
                  <a:blipFill>
                    <a:blip r:embed="rId3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11E0D5A-7045-80F5-AA10-AD69128EF71A}"/>
                      </a:ext>
                    </a:extLst>
                  </p:cNvPr>
                  <p:cNvSpPr txBox="1"/>
                  <p:nvPr/>
                </p:nvSpPr>
                <p:spPr>
                  <a:xfrm>
                    <a:off x="660034" y="2813116"/>
                    <a:ext cx="2661520" cy="37422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l-GR" sz="966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seg</m:t>
                              </m:r>
                            </m:sub>
                            <m:sup>
                              <m:sSup>
                                <m:sSupPr>
                                  <m:ctrlPr>
                                    <a:rPr lang="en-US" sz="966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p>
                            </m:sup>
                          </m:sSubSup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</m:t>
                          </m:r>
                          <m:sSubSup>
                            <m:sSub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sSub>
                                <m:sSubPr>
                                  <m:ctrlPr>
                                    <a:rPr lang="en-US" sz="966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sz="966" i="1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Φ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seg</m:t>
                                  </m:r>
                                </m:sub>
                              </m:sSub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+</m:t>
                              </m:r>
                              <m:r>
                                <a:rPr lang="en-US" sz="966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m:rPr>
                                  <m:sty m:val="p"/>
                                </m:rPr>
                                <a:rPr lang="el-GR" sz="966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ads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Cu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:</m:t>
                              </m:r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SAA</m:t>
                              </m:r>
                            </m:sub>
                            <m:sup>
                              <m:sSup>
                                <m:sSupPr>
                                  <m:ctrlPr>
                                    <a:rPr lang="en-US" sz="966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p>
                            </m:sup>
                          </m:sSubSup>
                        </m:oMath>
                      </m:oMathPara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11E0D5A-7045-80F5-AA10-AD69128EF71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0034" y="2813116"/>
                    <a:ext cx="2661520" cy="374225"/>
                  </a:xfrm>
                  <a:prstGeom prst="rect">
                    <a:avLst/>
                  </a:prstGeom>
                  <a:blipFill>
                    <a:blip r:embed="rId3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5036C7F4-B2AE-085E-32E7-C7149BCEAF75}"/>
                      </a:ext>
                    </a:extLst>
                  </p:cNvPr>
                  <p:cNvSpPr txBox="1"/>
                  <p:nvPr/>
                </p:nvSpPr>
                <p:spPr>
                  <a:xfrm>
                    <a:off x="471471" y="3187952"/>
                    <a:ext cx="3038643" cy="37422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agg</m:t>
                              </m:r>
                            </m:sub>
                            <m:sup>
                              <m:sSup>
                                <m:sSupPr>
                                  <m:ctrlPr>
                                    <a:rPr lang="en-US" sz="966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p>
                            </m:sup>
                          </m:sSubSup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=∆</m:t>
                          </m:r>
                          <m:sSub>
                            <m:sSub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agg</m:t>
                              </m:r>
                            </m:sub>
                          </m:sSub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966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m:rPr>
                                  <m:sty m:val="p"/>
                                </m:rPr>
                                <a:rPr lang="el-GR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ads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Dimer</m:t>
                              </m:r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:</m:t>
                              </m:r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SAA</m:t>
                              </m:r>
                            </m:sub>
                            <m:sup>
                              <m:sSup>
                                <m:sSupPr>
                                  <m:ctrlPr>
                                    <a:rPr lang="en-US" sz="966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sz="966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p>
                            </m:sup>
                          </m:sSubSup>
                        </m:oMath>
                      </m:oMathPara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5036C7F4-B2AE-085E-32E7-C7149BCEAF7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1471" y="3187952"/>
                    <a:ext cx="3038643" cy="374225"/>
                  </a:xfrm>
                  <a:prstGeom prst="rect">
                    <a:avLst/>
                  </a:prstGeom>
                  <a:blipFill>
                    <a:blip r:embed="rId3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2" name="Right Brace 21">
                <a:extLst>
                  <a:ext uri="{FF2B5EF4-FFF2-40B4-BE49-F238E27FC236}">
                    <a16:creationId xmlns:a16="http://schemas.microsoft.com/office/drawing/2014/main" id="{485D93B3-C67E-28A3-9D4E-9EAC29B9640B}"/>
                  </a:ext>
                </a:extLst>
              </p:cNvPr>
              <p:cNvSpPr/>
              <p:nvPr/>
            </p:nvSpPr>
            <p:spPr>
              <a:xfrm>
                <a:off x="3273386" y="2895623"/>
                <a:ext cx="171580" cy="645053"/>
              </a:xfrm>
              <a:prstGeom prst="rightBrace">
                <a:avLst/>
              </a:prstGeom>
              <a:ln>
                <a:solidFill>
                  <a:srgbClr val="54BFBE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D509DC5-2EF4-3D72-11CC-9568AF1BE040}"/>
                  </a:ext>
                </a:extLst>
              </p:cNvPr>
              <p:cNvSpPr txBox="1"/>
              <p:nvPr/>
            </p:nvSpPr>
            <p:spPr>
              <a:xfrm>
                <a:off x="3406590" y="3005642"/>
                <a:ext cx="809356" cy="4218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4" dirty="0">
                    <a:solidFill>
                      <a:srgbClr val="54BFBE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Adsorbate</a:t>
                </a:r>
              </a:p>
              <a:p>
                <a:pPr algn="ctr"/>
                <a:r>
                  <a:rPr lang="en-US" sz="804" dirty="0">
                    <a:solidFill>
                      <a:srgbClr val="54BFBE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effects 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E83993F-7B7F-05D3-49F3-18E918B9E5F9}"/>
                  </a:ext>
                </a:extLst>
              </p:cNvPr>
              <p:cNvSpPr txBox="1"/>
              <p:nvPr/>
            </p:nvSpPr>
            <p:spPr>
              <a:xfrm>
                <a:off x="-44725" y="41686"/>
                <a:ext cx="572884" cy="29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(a)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15A4CED-3CDB-7020-9235-A7FB9B69E0CB}"/>
                  </a:ext>
                </a:extLst>
              </p:cNvPr>
              <p:cNvSpPr txBox="1"/>
              <p:nvPr/>
            </p:nvSpPr>
            <p:spPr>
              <a:xfrm>
                <a:off x="3368702" y="417286"/>
                <a:ext cx="772915" cy="2682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Side view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A231511-7D13-E908-51CE-CDD25BAA16E9}"/>
                  </a:ext>
                </a:extLst>
              </p:cNvPr>
              <p:cNvSpPr txBox="1"/>
              <p:nvPr/>
            </p:nvSpPr>
            <p:spPr>
              <a:xfrm>
                <a:off x="2516225" y="424403"/>
                <a:ext cx="734653" cy="2682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Top view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ECEEFED-49DA-D4FF-83B9-5E37977D8E57}"/>
                  </a:ext>
                </a:extLst>
              </p:cNvPr>
              <p:cNvSpPr/>
              <p:nvPr/>
            </p:nvSpPr>
            <p:spPr>
              <a:xfrm>
                <a:off x="7433800" y="5415632"/>
                <a:ext cx="121228" cy="914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FEDA942-BE4A-667C-73F4-7F80D37448CB}"/>
                  </a:ext>
                </a:extLst>
              </p:cNvPr>
              <p:cNvSpPr/>
              <p:nvPr/>
            </p:nvSpPr>
            <p:spPr>
              <a:xfrm>
                <a:off x="7915016" y="4930577"/>
                <a:ext cx="118872" cy="4663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15F33A5-5D5D-A139-68F0-07ED891E75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03051" y="5027459"/>
                <a:ext cx="142802" cy="1362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F4D444AE-490F-2138-FC56-94E4AA0031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03051" y="4934651"/>
                <a:ext cx="142802" cy="1362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6F4A17D9-F802-C55B-6CD9-D0525DD063F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08062" y="5127700"/>
                <a:ext cx="142802" cy="1362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FA8004E8-C77D-90BF-04EB-7AF9063E04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03051" y="5230457"/>
                <a:ext cx="142802" cy="1362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7" name="Picture 86" descr="A group of white balls&#10;&#10;Description automatically generated">
                <a:extLst>
                  <a:ext uri="{FF2B5EF4-FFF2-40B4-BE49-F238E27FC236}">
                    <a16:creationId xmlns:a16="http://schemas.microsoft.com/office/drawing/2014/main" id="{3D3C5FB9-92E8-30E2-F5CB-7D0ACA7CDC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/>
              <a:srcRect l="2083" t="12618" r="2817" b="4801"/>
              <a:stretch/>
            </p:blipFill>
            <p:spPr>
              <a:xfrm>
                <a:off x="7193132" y="4478819"/>
                <a:ext cx="684133" cy="548640"/>
              </a:xfrm>
              <a:prstGeom prst="rect">
                <a:avLst/>
              </a:prstGeom>
              <a:ln w="9525">
                <a:solidFill>
                  <a:srgbClr val="C00000"/>
                </a:solidFill>
              </a:ln>
            </p:spPr>
          </p:pic>
          <p:pic>
            <p:nvPicPr>
              <p:cNvPr id="89" name="Picture 88" descr="A group of white balls&#10;&#10;Description automatically generated">
                <a:extLst>
                  <a:ext uri="{FF2B5EF4-FFF2-40B4-BE49-F238E27FC236}">
                    <a16:creationId xmlns:a16="http://schemas.microsoft.com/office/drawing/2014/main" id="{3BCCF1EE-46F9-8E7F-4D45-648DB6E2E3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4"/>
              <a:srcRect l="17303" t="7943" r="17562"/>
              <a:stretch/>
            </p:blipFill>
            <p:spPr>
              <a:xfrm>
                <a:off x="7170031" y="2184339"/>
                <a:ext cx="690103" cy="548640"/>
              </a:xfrm>
              <a:prstGeom prst="rect">
                <a:avLst/>
              </a:prstGeom>
              <a:ln>
                <a:solidFill>
                  <a:srgbClr val="A6A6A6"/>
                </a:solidFill>
              </a:ln>
            </p:spPr>
          </p:pic>
        </p:grpSp>
        <p:cxnSp>
          <p:nvCxnSpPr>
            <p:cNvPr id="2" name="Straight Arrow Connector 1">
              <a:extLst>
                <a:ext uri="{FF2B5EF4-FFF2-40B4-BE49-F238E27FC236}">
                  <a16:creationId xmlns:a16="http://schemas.microsoft.com/office/drawing/2014/main" id="{17A8938F-59D1-921C-823D-1A94B5EAE7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6534" y="4596586"/>
              <a:ext cx="128001" cy="160502"/>
            </a:xfrm>
            <a:prstGeom prst="straightConnector1">
              <a:avLst/>
            </a:prstGeom>
            <a:ln w="9525">
              <a:solidFill>
                <a:srgbClr val="1F497D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BD4A903-02E6-F261-9367-6AE7E1F5CE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75086" y="4354426"/>
              <a:ext cx="126259" cy="164003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EAFC01E-FDA6-422B-9D95-838B7D865DBF}"/>
                </a:ext>
              </a:extLst>
            </p:cNvPr>
            <p:cNvCxnSpPr>
              <a:cxnSpLocks/>
            </p:cNvCxnSpPr>
            <p:nvPr/>
          </p:nvCxnSpPr>
          <p:spPr>
            <a:xfrm>
              <a:off x="1556897" y="5112008"/>
              <a:ext cx="154260" cy="154391"/>
            </a:xfrm>
            <a:prstGeom prst="straightConnector1">
              <a:avLst/>
            </a:prstGeom>
            <a:ln w="9525">
              <a:solidFill>
                <a:srgbClr val="1F497D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4CA19B8-9F6B-D322-559B-7C8C4DF1A54E}"/>
                </a:ext>
              </a:extLst>
            </p:cNvPr>
            <p:cNvCxnSpPr>
              <a:cxnSpLocks/>
            </p:cNvCxnSpPr>
            <p:nvPr/>
          </p:nvCxnSpPr>
          <p:spPr>
            <a:xfrm>
              <a:off x="6709515" y="2098676"/>
              <a:ext cx="175829" cy="155344"/>
            </a:xfrm>
            <a:prstGeom prst="straightConnector1">
              <a:avLst/>
            </a:prstGeom>
            <a:ln w="9525">
              <a:solidFill>
                <a:srgbClr val="A6A6A6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DD19B26-1DF2-21BA-03E7-38D33C269E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88784" y="1216273"/>
              <a:ext cx="92259" cy="18345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938AADD-E4D2-5D2E-6B57-9D6952427D13}"/>
                </a:ext>
              </a:extLst>
            </p:cNvPr>
            <p:cNvCxnSpPr>
              <a:cxnSpLocks/>
            </p:cNvCxnSpPr>
            <p:nvPr/>
          </p:nvCxnSpPr>
          <p:spPr>
            <a:xfrm>
              <a:off x="6145537" y="4016233"/>
              <a:ext cx="191821" cy="0"/>
            </a:xfrm>
            <a:prstGeom prst="straightConnector1">
              <a:avLst/>
            </a:prstGeom>
            <a:ln w="9525">
              <a:solidFill>
                <a:srgbClr val="1F497D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C8EE622-6A1C-D461-04AA-1DE0A718C5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69543" y="4825852"/>
              <a:ext cx="163605" cy="12990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9638BAB-5911-46A5-745C-08E7FBBD6996}"/>
                </a:ext>
              </a:extLst>
            </p:cNvPr>
            <p:cNvCxnSpPr>
              <a:cxnSpLocks/>
            </p:cNvCxnSpPr>
            <p:nvPr/>
          </p:nvCxnSpPr>
          <p:spPr>
            <a:xfrm>
              <a:off x="6270500" y="5247748"/>
              <a:ext cx="154260" cy="154391"/>
            </a:xfrm>
            <a:prstGeom prst="straightConnector1">
              <a:avLst/>
            </a:prstGeom>
            <a:ln w="9525">
              <a:solidFill>
                <a:srgbClr val="1F497D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62" name="Picture 61" descr="A group of white balls&#10;&#10;Description automatically generated">
              <a:extLst>
                <a:ext uri="{FF2B5EF4-FFF2-40B4-BE49-F238E27FC236}">
                  <a16:creationId xmlns:a16="http://schemas.microsoft.com/office/drawing/2014/main" id="{724D03AC-7E9E-94F2-1ED5-D7C8171B5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4209" r="15379"/>
            <a:stretch/>
          </p:blipFill>
          <p:spPr>
            <a:xfrm>
              <a:off x="6471893" y="5307216"/>
              <a:ext cx="658010" cy="52567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63" name="Picture 8">
              <a:extLst>
                <a:ext uri="{FF2B5EF4-FFF2-40B4-BE49-F238E27FC236}">
                  <a16:creationId xmlns:a16="http://schemas.microsoft.com/office/drawing/2014/main" id="{EE274D07-62EF-8512-2BE8-CF7F007F19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43" r="14226" b="-1916"/>
            <a:stretch/>
          </p:blipFill>
          <p:spPr bwMode="auto">
            <a:xfrm>
              <a:off x="1768556" y="5240586"/>
              <a:ext cx="692616" cy="52567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C1AA9F5-B76A-D5E7-75D6-A41F927A89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18641" y="1520884"/>
              <a:ext cx="0" cy="211627"/>
            </a:xfrm>
            <a:prstGeom prst="straightConnector1">
              <a:avLst/>
            </a:prstGeom>
            <a:ln w="9525">
              <a:solidFill>
                <a:srgbClr val="1F497D"/>
              </a:solidFill>
              <a:tailEnd type="triangl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78" name="Picture 77" descr="A group of white balls&#10;&#10;Description automatically generated">
            <a:extLst>
              <a:ext uri="{FF2B5EF4-FFF2-40B4-BE49-F238E27FC236}">
                <a16:creationId xmlns:a16="http://schemas.microsoft.com/office/drawing/2014/main" id="{A79FE9B3-D7C4-A963-C820-FB136801E06A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10656" r="13875"/>
          <a:stretch/>
        </p:blipFill>
        <p:spPr>
          <a:xfrm>
            <a:off x="4368464" y="-468710"/>
            <a:ext cx="571999" cy="426330"/>
          </a:xfrm>
          <a:prstGeom prst="rect">
            <a:avLst/>
          </a:prstGeom>
          <a:ln>
            <a:solidFill>
              <a:srgbClr val="1F497D"/>
            </a:solidFill>
          </a:ln>
        </p:spPr>
      </p:pic>
    </p:spTree>
    <p:extLst>
      <p:ext uri="{BB962C8B-B14F-4D97-AF65-F5344CB8AC3E}">
        <p14:creationId xmlns:p14="http://schemas.microsoft.com/office/powerpoint/2010/main" val="874427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B30D99A-4F6A-78C6-6914-487B83747B0D}"/>
              </a:ext>
            </a:extLst>
          </p:cNvPr>
          <p:cNvGrpSpPr/>
          <p:nvPr/>
        </p:nvGrpSpPr>
        <p:grpSpPr>
          <a:xfrm>
            <a:off x="-1038429" y="982900"/>
            <a:ext cx="8167578" cy="2866435"/>
            <a:chOff x="-10447" y="487580"/>
            <a:chExt cx="9954461" cy="3700592"/>
          </a:xfrm>
        </p:grpSpPr>
        <p:pic>
          <p:nvPicPr>
            <p:cNvPr id="508" name="Graphic 507">
              <a:extLst>
                <a:ext uri="{FF2B5EF4-FFF2-40B4-BE49-F238E27FC236}">
                  <a16:creationId xmlns:a16="http://schemas.microsoft.com/office/drawing/2014/main" id="{884F209F-A2B2-2421-9C78-EB6A9A1EA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72847" y="1229120"/>
              <a:ext cx="4123600" cy="2705619"/>
            </a:xfrm>
            <a:prstGeom prst="rect">
              <a:avLst/>
            </a:prstGeom>
          </p:spPr>
        </p:pic>
        <p:pic>
          <p:nvPicPr>
            <p:cNvPr id="500" name="Graphic 499">
              <a:extLst>
                <a:ext uri="{FF2B5EF4-FFF2-40B4-BE49-F238E27FC236}">
                  <a16:creationId xmlns:a16="http://schemas.microsoft.com/office/drawing/2014/main" id="{6E0410E8-FF6D-7A96-EF30-E9D9E09EE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12761" y="1235219"/>
              <a:ext cx="4123599" cy="270561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7086B31-D303-21E9-429C-A2BE218B6BA0}"/>
                </a:ext>
              </a:extLst>
            </p:cNvPr>
            <p:cNvSpPr txBox="1"/>
            <p:nvPr/>
          </p:nvSpPr>
          <p:spPr>
            <a:xfrm>
              <a:off x="1685048" y="3877087"/>
              <a:ext cx="2399912" cy="311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Potential (V vs SHE)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B9616D7-F616-D0E5-7EF7-DA9D821D5D40}"/>
                    </a:ext>
                  </a:extLst>
                </p:cNvPr>
                <p:cNvSpPr txBox="1"/>
                <p:nvPr/>
              </p:nvSpPr>
              <p:spPr>
                <a:xfrm rot="16200000">
                  <a:off x="-504253" y="2288095"/>
                  <a:ext cx="1378979" cy="39136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∆</m:t>
                        </m:r>
                        <m:sSubSup>
                          <m:sSubSup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Φ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ads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N</m:t>
                            </m:r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p>
                        </m:sSubSup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eV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)</m:t>
                        </m:r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B9616D7-F616-D0E5-7EF7-DA9D821D5D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-504253" y="2288095"/>
                  <a:ext cx="1378979" cy="39136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E6C6E0BD-3CE8-7EA3-EFF0-CFC3F108D941}"/>
                </a:ext>
              </a:extLst>
            </p:cNvPr>
            <p:cNvGrpSpPr/>
            <p:nvPr/>
          </p:nvGrpSpPr>
          <p:grpSpPr>
            <a:xfrm>
              <a:off x="1089282" y="582575"/>
              <a:ext cx="2342697" cy="740889"/>
              <a:chOff x="1288286" y="456011"/>
              <a:chExt cx="1970108" cy="56131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2C132867-08AE-D6FA-AA52-232B2147884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704621" y="578781"/>
                <a:ext cx="553773" cy="435430"/>
                <a:chOff x="15667395" y="16714059"/>
                <a:chExt cx="2575593" cy="2265406"/>
              </a:xfrm>
            </p:grpSpPr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3CF1653C-A6BD-1940-5E42-F83ACC152941}"/>
                    </a:ext>
                  </a:extLst>
                </p:cNvPr>
                <p:cNvSpPr/>
                <p:nvPr/>
              </p:nvSpPr>
              <p:spPr>
                <a:xfrm>
                  <a:off x="15667395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440B3B7A-AD31-3A4F-4713-A35916C28262}"/>
                    </a:ext>
                  </a:extLst>
                </p:cNvPr>
                <p:cNvSpPr/>
                <p:nvPr/>
              </p:nvSpPr>
              <p:spPr>
                <a:xfrm>
                  <a:off x="16328760" y="17616669"/>
                  <a:ext cx="629395" cy="661855"/>
                </a:xfrm>
                <a:prstGeom prst="ellipse">
                  <a:avLst/>
                </a:prstGeom>
                <a:solidFill>
                  <a:srgbClr val="E6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EFE7F58C-9A92-BFB2-EB27-0C80EE90B104}"/>
                    </a:ext>
                  </a:extLst>
                </p:cNvPr>
                <p:cNvSpPr/>
                <p:nvPr/>
              </p:nvSpPr>
              <p:spPr>
                <a:xfrm>
                  <a:off x="16984196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2C3C125C-DB73-22FE-6CBD-8D8F3CC39C89}"/>
                    </a:ext>
                  </a:extLst>
                </p:cNvPr>
                <p:cNvSpPr/>
                <p:nvPr/>
              </p:nvSpPr>
              <p:spPr>
                <a:xfrm>
                  <a:off x="17613593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5BDE28F7-87D1-CB9E-A652-3C32581EA3EF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F82A653D-7DEE-471F-3808-A431BFFBC0F3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A4ED807E-FFE8-F9A9-1BCE-9421AA335C69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A0022C26-DAC1-467D-DE79-D82506C51768}"/>
                    </a:ext>
                  </a:extLst>
                </p:cNvPr>
                <p:cNvSpPr/>
                <p:nvPr/>
              </p:nvSpPr>
              <p:spPr>
                <a:xfrm>
                  <a:off x="17613592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C279F9E9-5E9D-5C45-00EC-5D6CC21EBA68}"/>
                    </a:ext>
                  </a:extLst>
                </p:cNvPr>
                <p:cNvGrpSpPr/>
                <p:nvPr/>
              </p:nvGrpSpPr>
              <p:grpSpPr>
                <a:xfrm>
                  <a:off x="16524549" y="16714059"/>
                  <a:ext cx="827729" cy="842723"/>
                  <a:chOff x="2134882" y="2874264"/>
                  <a:chExt cx="595994" cy="570992"/>
                </a:xfrm>
              </p:grpSpPr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393E1422-9D2C-9619-F0A4-4A63219614C0}"/>
                      </a:ext>
                    </a:extLst>
                  </p:cNvPr>
                  <p:cNvSpPr/>
                  <p:nvPr/>
                </p:nvSpPr>
                <p:spPr>
                  <a:xfrm>
                    <a:off x="2493132" y="3191256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8" name="Oval 37">
                    <a:extLst>
                      <a:ext uri="{FF2B5EF4-FFF2-40B4-BE49-F238E27FC236}">
                        <a16:creationId xmlns:a16="http://schemas.microsoft.com/office/drawing/2014/main" id="{DD1562AD-9E5B-0E56-4A12-7251AB936133}"/>
                      </a:ext>
                    </a:extLst>
                  </p:cNvPr>
                  <p:cNvSpPr/>
                  <p:nvPr/>
                </p:nvSpPr>
                <p:spPr>
                  <a:xfrm>
                    <a:off x="2291964" y="3072384"/>
                    <a:ext cx="274320" cy="274320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9" name="Oval 38">
                    <a:extLst>
                      <a:ext uri="{FF2B5EF4-FFF2-40B4-BE49-F238E27FC236}">
                        <a16:creationId xmlns:a16="http://schemas.microsoft.com/office/drawing/2014/main" id="{5A48B1CE-F544-BB66-E367-E4E44DA27797}"/>
                      </a:ext>
                    </a:extLst>
                  </p:cNvPr>
                  <p:cNvSpPr/>
                  <p:nvPr/>
                </p:nvSpPr>
                <p:spPr>
                  <a:xfrm>
                    <a:off x="2310252" y="2874264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8101117E-C030-DD79-00E0-EDFF902FF848}"/>
                      </a:ext>
                    </a:extLst>
                  </p:cNvPr>
                  <p:cNvSpPr/>
                  <p:nvPr/>
                </p:nvSpPr>
                <p:spPr>
                  <a:xfrm>
                    <a:off x="2134882" y="3207512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</p:grp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E64B1C52-0694-305A-9D9A-B164F97A1FBB}"/>
                      </a:ext>
                    </a:extLst>
                  </p:cNvPr>
                  <p:cNvSpPr txBox="1"/>
                  <p:nvPr/>
                </p:nvSpPr>
                <p:spPr>
                  <a:xfrm>
                    <a:off x="2591202" y="458834"/>
                    <a:ext cx="235473" cy="22941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804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</m:t>
                          </m:r>
                          <m:sSubSup>
                            <m:sSubSup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n-US" sz="804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O</m:t>
                              </m:r>
                            </m:e>
                            <m:sub>
                              <m:r>
                                <a:rPr lang="en-US" sz="804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∗</m:t>
                              </m:r>
                            </m:sup>
                          </m:sSubSup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E64B1C52-0694-305A-9D9A-B164F97A1FB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91202" y="458834"/>
                    <a:ext cx="235473" cy="229413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r="-47368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1A033D6C-0C0C-9AEA-82C3-752F089DCA07}"/>
                  </a:ext>
                </a:extLst>
              </p:cNvPr>
              <p:cNvSpPr/>
              <p:nvPr/>
            </p:nvSpPr>
            <p:spPr>
              <a:xfrm>
                <a:off x="1740941" y="588749"/>
                <a:ext cx="70992" cy="6744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14891"/>
                <a:endParaRPr lang="en-US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5A6D9A40-E34A-22B4-4C19-CF3327AB88E6}"/>
                  </a:ext>
                </a:extLst>
              </p:cNvPr>
              <p:cNvSpPr/>
              <p:nvPr/>
            </p:nvSpPr>
            <p:spPr>
              <a:xfrm>
                <a:off x="1680871" y="555027"/>
                <a:ext cx="81914" cy="77819"/>
              </a:xfrm>
              <a:prstGeom prst="ellipse">
                <a:avLst/>
              </a:prstGeom>
              <a:solidFill>
                <a:srgbClr val="1B1BFF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14891"/>
                <a:endParaRPr lang="en-US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5D717922-1609-E134-D947-62ABE8A77894}"/>
                  </a:ext>
                </a:extLst>
              </p:cNvPr>
              <p:cNvSpPr/>
              <p:nvPr/>
            </p:nvSpPr>
            <p:spPr>
              <a:xfrm>
                <a:off x="1686332" y="498825"/>
                <a:ext cx="70992" cy="6744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14891"/>
                <a:endParaRPr lang="en-US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E080B858-3D7C-BE12-3BBE-57C443C21E56}"/>
                  </a:ext>
                </a:extLst>
              </p:cNvPr>
              <p:cNvSpPr/>
              <p:nvPr/>
            </p:nvSpPr>
            <p:spPr>
              <a:xfrm>
                <a:off x="1633966" y="593360"/>
                <a:ext cx="70992" cy="6744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14891"/>
                <a:endParaRPr lang="en-US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DCBFE4D0-9F50-6F6F-A43B-4C071EAAB1E7}"/>
                      </a:ext>
                    </a:extLst>
                  </p:cNvPr>
                  <p:cNvSpPr txBox="1"/>
                  <p:nvPr/>
                </p:nvSpPr>
                <p:spPr>
                  <a:xfrm>
                    <a:off x="1288286" y="456011"/>
                    <a:ext cx="235473" cy="211351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804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</m:t>
                          </m:r>
                          <m:sSubSup>
                            <m:sSubSup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n-US" sz="804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O</m:t>
                              </m:r>
                            </m:e>
                            <m:sub>
                              <m:r>
                                <a:rPr lang="en-US" sz="804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−</m:t>
                              </m:r>
                            </m:sup>
                          </m:sSubSup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DCBFE4D0-9F50-6F6F-A43B-4C071EAAB1E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88286" y="456011"/>
                    <a:ext cx="235473" cy="211351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r="-42105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8DD6F6E-15DB-678D-82F3-BDB3B4B57D2A}"/>
                  </a:ext>
                </a:extLst>
              </p:cNvPr>
              <p:cNvSpPr/>
              <p:nvPr/>
            </p:nvSpPr>
            <p:spPr>
              <a:xfrm>
                <a:off x="1689696" y="758311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1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A8EBED84-7131-CFDF-7BAF-9E20F7C6B1BB}"/>
                  </a:ext>
                </a:extLst>
              </p:cNvPr>
              <p:cNvSpPr/>
              <p:nvPr/>
            </p:nvSpPr>
            <p:spPr>
              <a:xfrm>
                <a:off x="1831894" y="755381"/>
                <a:ext cx="135325" cy="127214"/>
              </a:xfrm>
              <a:prstGeom prst="ellipse">
                <a:avLst/>
              </a:prstGeom>
              <a:solidFill>
                <a:srgbClr val="E6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5">
                  <a:shade val="15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1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8D5CBD30-EC5B-C538-F66C-580D97BD397C}"/>
                  </a:ext>
                </a:extLst>
              </p:cNvPr>
              <p:cNvSpPr/>
              <p:nvPr/>
            </p:nvSpPr>
            <p:spPr>
              <a:xfrm>
                <a:off x="1972818" y="758311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1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01E755C-D51E-B197-E912-F1CCD3A812DC}"/>
                  </a:ext>
                </a:extLst>
              </p:cNvPr>
              <p:cNvSpPr/>
              <p:nvPr/>
            </p:nvSpPr>
            <p:spPr>
              <a:xfrm>
                <a:off x="2108144" y="758311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1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54C69BA4-5E44-7A15-84B1-36A0342E2CA0}"/>
                  </a:ext>
                </a:extLst>
              </p:cNvPr>
              <p:cNvSpPr/>
              <p:nvPr/>
            </p:nvSpPr>
            <p:spPr>
              <a:xfrm>
                <a:off x="1689696" y="888763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4FD67699-10FF-F6DA-525A-2ACD2870220E}"/>
                  </a:ext>
                </a:extLst>
              </p:cNvPr>
              <p:cNvSpPr/>
              <p:nvPr/>
            </p:nvSpPr>
            <p:spPr>
              <a:xfrm>
                <a:off x="1828213" y="890109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5">
                  <a:shade val="15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3F01787-6844-4023-FA2C-5E87830CB2AD}"/>
                  </a:ext>
                </a:extLst>
              </p:cNvPr>
              <p:cNvSpPr/>
              <p:nvPr/>
            </p:nvSpPr>
            <p:spPr>
              <a:xfrm>
                <a:off x="1972818" y="888764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56E4EFC-5885-929F-4BD3-CA0AE0AAFACB}"/>
                  </a:ext>
                </a:extLst>
              </p:cNvPr>
              <p:cNvSpPr/>
              <p:nvPr/>
            </p:nvSpPr>
            <p:spPr>
              <a:xfrm>
                <a:off x="2108144" y="888764"/>
                <a:ext cx="135325" cy="127214"/>
              </a:xfrm>
              <a:prstGeom prst="ellipse">
                <a:avLst/>
              </a:prstGeom>
              <a:solidFill>
                <a:srgbClr val="E5D8C8"/>
              </a:solidFill>
              <a:ln w="12700">
                <a:solidFill>
                  <a:srgbClr val="A78966"/>
                </a:solidFill>
              </a:ln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CC215B1D-3F78-9FE4-29FC-E8CC2980432F}"/>
                  </a:ext>
                </a:extLst>
              </p:cNvPr>
              <p:cNvCxnSpPr/>
              <p:nvPr/>
            </p:nvCxnSpPr>
            <p:spPr>
              <a:xfrm>
                <a:off x="2316023" y="882411"/>
                <a:ext cx="339795" cy="0"/>
              </a:xfrm>
              <a:prstGeom prst="straightConnector1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Curved Connector 57">
                <a:extLst>
                  <a:ext uri="{FF2B5EF4-FFF2-40B4-BE49-F238E27FC236}">
                    <a16:creationId xmlns:a16="http://schemas.microsoft.com/office/drawing/2014/main" id="{D1596152-DE78-265A-1D24-7220BB4DF408}"/>
                  </a:ext>
                </a:extLst>
              </p:cNvPr>
              <p:cNvCxnSpPr>
                <a:endCxn id="50" idx="1"/>
              </p:cNvCxnSpPr>
              <p:nvPr/>
            </p:nvCxnSpPr>
            <p:spPr>
              <a:xfrm>
                <a:off x="1825021" y="663195"/>
                <a:ext cx="167616" cy="113745"/>
              </a:xfrm>
              <a:prstGeom prst="curved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4893F839-52CF-F46D-98B2-7526FC6E8D30}"/>
                </a:ext>
              </a:extLst>
            </p:cNvPr>
            <p:cNvGrpSpPr/>
            <p:nvPr/>
          </p:nvGrpSpPr>
          <p:grpSpPr>
            <a:xfrm>
              <a:off x="5656458" y="609482"/>
              <a:ext cx="822661" cy="708264"/>
              <a:chOff x="5968042" y="404391"/>
              <a:chExt cx="657743" cy="542377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2C82DF2-910C-3603-1CFB-980F889871D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968042" y="511338"/>
                <a:ext cx="553773" cy="435430"/>
                <a:chOff x="15667395" y="16714059"/>
                <a:chExt cx="2575593" cy="2265406"/>
              </a:xfrm>
            </p:grpSpPr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D3336B82-1961-7DDD-1D84-C3D9443C8EA2}"/>
                    </a:ext>
                  </a:extLst>
                </p:cNvPr>
                <p:cNvSpPr/>
                <p:nvPr/>
              </p:nvSpPr>
              <p:spPr>
                <a:xfrm>
                  <a:off x="15667395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5FC9A55-12E1-6DE7-D45F-0A4DC1026FA3}"/>
                    </a:ext>
                  </a:extLst>
                </p:cNvPr>
                <p:cNvSpPr/>
                <p:nvPr/>
              </p:nvSpPr>
              <p:spPr>
                <a:xfrm>
                  <a:off x="16328760" y="17616669"/>
                  <a:ext cx="629395" cy="661855"/>
                </a:xfrm>
                <a:prstGeom prst="ellipse">
                  <a:avLst/>
                </a:prstGeom>
                <a:solidFill>
                  <a:srgbClr val="E6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26A97BFE-F9DB-22AD-80C2-75BA4E02B273}"/>
                    </a:ext>
                  </a:extLst>
                </p:cNvPr>
                <p:cNvSpPr/>
                <p:nvPr/>
              </p:nvSpPr>
              <p:spPr>
                <a:xfrm>
                  <a:off x="16984196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DB17E39D-B30A-9997-EADF-EADFC9E61A26}"/>
                    </a:ext>
                  </a:extLst>
                </p:cNvPr>
                <p:cNvSpPr/>
                <p:nvPr/>
              </p:nvSpPr>
              <p:spPr>
                <a:xfrm>
                  <a:off x="17613593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82D3670A-70BD-065C-93B2-D5F3489290AB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9B8C341E-C70B-2D22-FC3C-F03ABC315DFF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643824DB-2480-2E96-C809-1FCFFD68DA41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F8D905C-7DD0-6DCC-F385-991B4FA0D331}"/>
                    </a:ext>
                  </a:extLst>
                </p:cNvPr>
                <p:cNvSpPr/>
                <p:nvPr/>
              </p:nvSpPr>
              <p:spPr>
                <a:xfrm>
                  <a:off x="17613592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521235E8-EA44-CB81-2A2F-B1BB650D43FA}"/>
                    </a:ext>
                  </a:extLst>
                </p:cNvPr>
                <p:cNvGrpSpPr/>
                <p:nvPr/>
              </p:nvGrpSpPr>
              <p:grpSpPr>
                <a:xfrm>
                  <a:off x="16524549" y="16714059"/>
                  <a:ext cx="827729" cy="842723"/>
                  <a:chOff x="2134882" y="2874264"/>
                  <a:chExt cx="595994" cy="570992"/>
                </a:xfrm>
              </p:grpSpPr>
              <p:sp>
                <p:nvSpPr>
                  <p:cNvPr id="76" name="Oval 75">
                    <a:extLst>
                      <a:ext uri="{FF2B5EF4-FFF2-40B4-BE49-F238E27FC236}">
                        <a16:creationId xmlns:a16="http://schemas.microsoft.com/office/drawing/2014/main" id="{A8B440D7-E0D9-29D1-6C85-FB13BC9762E5}"/>
                      </a:ext>
                    </a:extLst>
                  </p:cNvPr>
                  <p:cNvSpPr/>
                  <p:nvPr/>
                </p:nvSpPr>
                <p:spPr>
                  <a:xfrm>
                    <a:off x="2493132" y="3191256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4EADF141-CBF8-16A1-128E-871F158DF885}"/>
                      </a:ext>
                    </a:extLst>
                  </p:cNvPr>
                  <p:cNvSpPr/>
                  <p:nvPr/>
                </p:nvSpPr>
                <p:spPr>
                  <a:xfrm>
                    <a:off x="2291964" y="3072384"/>
                    <a:ext cx="274320" cy="274320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78" name="Oval 77">
                    <a:extLst>
                      <a:ext uri="{FF2B5EF4-FFF2-40B4-BE49-F238E27FC236}">
                        <a16:creationId xmlns:a16="http://schemas.microsoft.com/office/drawing/2014/main" id="{9B36B68B-3290-5B59-7456-470648412D79}"/>
                      </a:ext>
                    </a:extLst>
                  </p:cNvPr>
                  <p:cNvSpPr/>
                  <p:nvPr/>
                </p:nvSpPr>
                <p:spPr>
                  <a:xfrm>
                    <a:off x="2310252" y="2874264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79" name="Oval 78">
                    <a:extLst>
                      <a:ext uri="{FF2B5EF4-FFF2-40B4-BE49-F238E27FC236}">
                        <a16:creationId xmlns:a16="http://schemas.microsoft.com/office/drawing/2014/main" id="{0DB7E155-FB1C-096C-2219-5BD3C00E5307}"/>
                      </a:ext>
                    </a:extLst>
                  </p:cNvPr>
                  <p:cNvSpPr/>
                  <p:nvPr/>
                </p:nvSpPr>
                <p:spPr>
                  <a:xfrm>
                    <a:off x="2134882" y="3207512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</p:grp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81" name="TextBox 80">
                    <a:extLst>
                      <a:ext uri="{FF2B5EF4-FFF2-40B4-BE49-F238E27FC236}">
                        <a16:creationId xmlns:a16="http://schemas.microsoft.com/office/drawing/2014/main" id="{DE54372B-FA8C-A14D-6312-F668A13CBEFE}"/>
                      </a:ext>
                    </a:extLst>
                  </p:cNvPr>
                  <p:cNvSpPr txBox="1"/>
                  <p:nvPr/>
                </p:nvSpPr>
                <p:spPr>
                  <a:xfrm>
                    <a:off x="6368429" y="404391"/>
                    <a:ext cx="257356" cy="213629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sSubSup>
                                <m:sSubSupPr>
                                  <m:ctrlPr>
                                    <a:rPr lang="en-US" sz="804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NO</m:t>
                                  </m:r>
                                </m:e>
                                <m:sub>
                                  <m: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bSup>
                            </m:sub>
                          </m:sSub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81" name="TextBox 80">
                    <a:extLst>
                      <a:ext uri="{FF2B5EF4-FFF2-40B4-BE49-F238E27FC236}">
                        <a16:creationId xmlns:a16="http://schemas.microsoft.com/office/drawing/2014/main" id="{DE54372B-FA8C-A14D-6312-F668A13CBEF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8429" y="404391"/>
                    <a:ext cx="257356" cy="213629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r="-31818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4CE3D7A-30A6-C038-E8CE-76CEB4015F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86488" y="511993"/>
                <a:ext cx="0" cy="13413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386D130E-3A82-273B-9411-1F0ADAFDB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64176" y="646647"/>
                <a:ext cx="44625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B895D71A-9FF9-B3BD-011B-CC41E824A1A0}"/>
                </a:ext>
              </a:extLst>
            </p:cNvPr>
            <p:cNvSpPr txBox="1"/>
            <p:nvPr/>
          </p:nvSpPr>
          <p:spPr>
            <a:xfrm>
              <a:off x="4551152" y="515007"/>
              <a:ext cx="562452" cy="311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(b)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BF5E1C1A-C64C-2FD2-53E1-4214497C4E89}"/>
                    </a:ext>
                  </a:extLst>
                </p:cNvPr>
                <p:cNvSpPr txBox="1"/>
                <p:nvPr/>
              </p:nvSpPr>
              <p:spPr>
                <a:xfrm>
                  <a:off x="5922838" y="3877085"/>
                  <a:ext cx="2378460" cy="3110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NO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 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N</m:t>
                            </m:r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slab</m:t>
                            </m:r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 (</m:t>
                        </m:r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D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)</m:t>
                        </m:r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BF5E1C1A-C64C-2FD2-53E1-4214497C4E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22838" y="3877085"/>
                  <a:ext cx="2378460" cy="311085"/>
                </a:xfrm>
                <a:prstGeom prst="rect">
                  <a:avLst/>
                </a:prstGeom>
                <a:blipFill>
                  <a:blip r:embed="rId11"/>
                  <a:stretch>
                    <a:fillRect t="-5263" b="-52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09484902-9513-69B4-31BA-350DA7861F8A}"/>
                    </a:ext>
                  </a:extLst>
                </p:cNvPr>
                <p:cNvSpPr txBox="1"/>
                <p:nvPr/>
              </p:nvSpPr>
              <p:spPr>
                <a:xfrm rot="16200000">
                  <a:off x="3512886" y="2358402"/>
                  <a:ext cx="2465364" cy="2936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q</m:t>
                            </m:r>
                          </m:e>
                          <m:sub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NO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 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q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N</m:t>
                            </m:r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q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N</m:t>
                            </m:r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−</m:t>
                                </m:r>
                              </m:sup>
                            </m:sSubSup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e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)</m:t>
                        </m:r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09484902-9513-69B4-31BA-350DA7861F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3512886" y="2358402"/>
                  <a:ext cx="2465364" cy="293680"/>
                </a:xfrm>
                <a:prstGeom prst="rect">
                  <a:avLst/>
                </a:prstGeom>
                <a:blipFill>
                  <a:blip r:embed="rId12"/>
                  <a:stretch>
                    <a:fillRect l="-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584848D4-C9FA-74CA-C1C2-519FE73289FC}"/>
                </a:ext>
              </a:extLst>
            </p:cNvPr>
            <p:cNvGrpSpPr/>
            <p:nvPr/>
          </p:nvGrpSpPr>
          <p:grpSpPr>
            <a:xfrm>
              <a:off x="7856606" y="619625"/>
              <a:ext cx="904058" cy="703032"/>
              <a:chOff x="41114309" y="13090804"/>
              <a:chExt cx="1276245" cy="1045515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6D43DB32-63FD-01AB-E39D-6C58EC92645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1114309" y="13166324"/>
                <a:ext cx="1010818" cy="969995"/>
                <a:chOff x="15667395" y="16507891"/>
                <a:chExt cx="2575593" cy="2471574"/>
              </a:xfrm>
            </p:grpSpPr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2A3A45EF-939A-04C8-C461-6EF1BD7EC73F}"/>
                    </a:ext>
                  </a:extLst>
                </p:cNvPr>
                <p:cNvSpPr/>
                <p:nvPr/>
              </p:nvSpPr>
              <p:spPr>
                <a:xfrm>
                  <a:off x="15667395" y="17631906"/>
                  <a:ext cx="629396" cy="661853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699831D4-4C6E-55E4-2B61-79436C6CD444}"/>
                    </a:ext>
                  </a:extLst>
                </p:cNvPr>
                <p:cNvSpPr/>
                <p:nvPr/>
              </p:nvSpPr>
              <p:spPr>
                <a:xfrm>
                  <a:off x="16328761" y="17616669"/>
                  <a:ext cx="629396" cy="661853"/>
                </a:xfrm>
                <a:prstGeom prst="ellipse">
                  <a:avLst/>
                </a:prstGeom>
                <a:solidFill>
                  <a:srgbClr val="E6D9C9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D634ECD2-E763-8186-901E-A6CCAB6839A2}"/>
                    </a:ext>
                  </a:extLst>
                </p:cNvPr>
                <p:cNvSpPr/>
                <p:nvPr/>
              </p:nvSpPr>
              <p:spPr>
                <a:xfrm>
                  <a:off x="16984196" y="17631909"/>
                  <a:ext cx="629396" cy="661853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0A93EAF9-2A2A-7BB6-A77F-EA11EBE6457D}"/>
                    </a:ext>
                  </a:extLst>
                </p:cNvPr>
                <p:cNvSpPr/>
                <p:nvPr/>
              </p:nvSpPr>
              <p:spPr>
                <a:xfrm>
                  <a:off x="17613592" y="17631909"/>
                  <a:ext cx="629396" cy="661853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F9DE9473-65C5-2937-3049-BE66795D3F42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F9BB52C9-3E53-D7E0-C553-77CF1F423E54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002FC08C-BFFA-B5D9-422E-A0FC91A2A119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88528D83-FD3F-1D74-73BC-398AD9F562E5}"/>
                    </a:ext>
                  </a:extLst>
                </p:cNvPr>
                <p:cNvSpPr/>
                <p:nvPr/>
              </p:nvSpPr>
              <p:spPr>
                <a:xfrm>
                  <a:off x="17613592" y="18310612"/>
                  <a:ext cx="629396" cy="661853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640F77E5-0933-D62A-6231-8FDDA26AB43B}"/>
                    </a:ext>
                  </a:extLst>
                </p:cNvPr>
                <p:cNvGrpSpPr/>
                <p:nvPr/>
              </p:nvGrpSpPr>
              <p:grpSpPr>
                <a:xfrm>
                  <a:off x="16519055" y="16507891"/>
                  <a:ext cx="827731" cy="842716"/>
                  <a:chOff x="2130928" y="2734573"/>
                  <a:chExt cx="595996" cy="570987"/>
                </a:xfrm>
              </p:grpSpPr>
              <p:sp>
                <p:nvSpPr>
                  <p:cNvPr id="121" name="Oval 120">
                    <a:extLst>
                      <a:ext uri="{FF2B5EF4-FFF2-40B4-BE49-F238E27FC236}">
                        <a16:creationId xmlns:a16="http://schemas.microsoft.com/office/drawing/2014/main" id="{709A2C2A-0B45-39C6-B96F-C637041F9F7B}"/>
                      </a:ext>
                    </a:extLst>
                  </p:cNvPr>
                  <p:cNvSpPr/>
                  <p:nvPr/>
                </p:nvSpPr>
                <p:spPr>
                  <a:xfrm>
                    <a:off x="2489180" y="3051559"/>
                    <a:ext cx="237744" cy="237743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338A1CC4-22B4-BF60-C66C-41EF42AD571A}"/>
                      </a:ext>
                    </a:extLst>
                  </p:cNvPr>
                  <p:cNvSpPr/>
                  <p:nvPr/>
                </p:nvSpPr>
                <p:spPr>
                  <a:xfrm>
                    <a:off x="2288011" y="2932688"/>
                    <a:ext cx="274320" cy="274320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DF3C61A8-DAFA-33BF-619E-E1B60558E8B6}"/>
                      </a:ext>
                    </a:extLst>
                  </p:cNvPr>
                  <p:cNvSpPr/>
                  <p:nvPr/>
                </p:nvSpPr>
                <p:spPr>
                  <a:xfrm>
                    <a:off x="2306299" y="2734573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FC738B57-518D-27C1-156B-7B7714685EB1}"/>
                      </a:ext>
                    </a:extLst>
                  </p:cNvPr>
                  <p:cNvSpPr/>
                  <p:nvPr/>
                </p:nvSpPr>
                <p:spPr>
                  <a:xfrm>
                    <a:off x="2130928" y="3067816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</p:grpSp>
          </p:grp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F26F47A2-0BD2-C504-24C1-8F2BCB8524CC}"/>
                  </a:ext>
                </a:extLst>
              </p:cNvPr>
              <p:cNvSpPr/>
              <p:nvPr/>
            </p:nvSpPr>
            <p:spPr>
              <a:xfrm rot="20674289">
                <a:off x="41848402" y="13375947"/>
                <a:ext cx="87486" cy="242223"/>
              </a:xfrm>
              <a:custGeom>
                <a:avLst/>
                <a:gdLst>
                  <a:gd name="connsiteX0" fmla="*/ 0 w 404256"/>
                  <a:gd name="connsiteY0" fmla="*/ 0 h 405399"/>
                  <a:gd name="connsiteX1" fmla="*/ 400895 w 404256"/>
                  <a:gd name="connsiteY1" fmla="*/ 220717 h 405399"/>
                  <a:gd name="connsiteX2" fmla="*/ 202700 w 404256"/>
                  <a:gd name="connsiteY2" fmla="*/ 405399 h 40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4256" h="405399">
                    <a:moveTo>
                      <a:pt x="0" y="0"/>
                    </a:moveTo>
                    <a:cubicBezTo>
                      <a:pt x="183556" y="76575"/>
                      <a:pt x="367112" y="153151"/>
                      <a:pt x="400895" y="220717"/>
                    </a:cubicBezTo>
                    <a:cubicBezTo>
                      <a:pt x="434678" y="288283"/>
                      <a:pt x="202700" y="372367"/>
                      <a:pt x="202700" y="405399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C62BDF5C-EDAA-B258-EB60-BCA29E8AA45B}"/>
                      </a:ext>
                    </a:extLst>
                  </p:cNvPr>
                  <p:cNvSpPr txBox="1"/>
                  <p:nvPr/>
                </p:nvSpPr>
                <p:spPr>
                  <a:xfrm>
                    <a:off x="41612681" y="13090804"/>
                    <a:ext cx="777873" cy="414867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804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sz="804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q</m:t>
                          </m:r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C62BDF5C-EDAA-B258-EB60-BCA29E8AA45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612681" y="13090804"/>
                    <a:ext cx="777873" cy="414867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4EA273CA-C7F0-0399-3A6A-86BC10CE36BD}"/>
                </a:ext>
              </a:extLst>
            </p:cNvPr>
            <p:cNvGrpSpPr/>
            <p:nvPr/>
          </p:nvGrpSpPr>
          <p:grpSpPr>
            <a:xfrm>
              <a:off x="5323538" y="1349320"/>
              <a:ext cx="3536119" cy="2342638"/>
              <a:chOff x="6081826" y="1555378"/>
              <a:chExt cx="3601688" cy="2301978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F3D07455-1CC4-46E9-8435-611369075E84}"/>
                  </a:ext>
                </a:extLst>
              </p:cNvPr>
              <p:cNvSpPr txBox="1"/>
              <p:nvPr/>
            </p:nvSpPr>
            <p:spPr>
              <a:xfrm>
                <a:off x="9122275" y="3417869"/>
                <a:ext cx="561239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9DEF9A27-5AFB-A2DC-6C87-7B95036E9403}"/>
                  </a:ext>
                </a:extLst>
              </p:cNvPr>
              <p:cNvSpPr txBox="1"/>
              <p:nvPr/>
            </p:nvSpPr>
            <p:spPr>
              <a:xfrm>
                <a:off x="8385912" y="3583230"/>
                <a:ext cx="495062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Cu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4268FB6E-E54F-F1F8-80CD-9305E268B403}"/>
                  </a:ext>
                </a:extLst>
              </p:cNvPr>
              <p:cNvSpPr txBox="1"/>
              <p:nvPr/>
            </p:nvSpPr>
            <p:spPr>
              <a:xfrm>
                <a:off x="6346357" y="2181639"/>
                <a:ext cx="371558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541F8C22-22AC-635F-1518-814581B11F82}"/>
                  </a:ext>
                </a:extLst>
              </p:cNvPr>
              <p:cNvSpPr txBox="1"/>
              <p:nvPr/>
            </p:nvSpPr>
            <p:spPr>
              <a:xfrm>
                <a:off x="7092020" y="2747981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13173F8B-D7C5-2929-9386-907084120B47}"/>
                  </a:ext>
                </a:extLst>
              </p:cNvPr>
              <p:cNvSpPr txBox="1"/>
              <p:nvPr/>
            </p:nvSpPr>
            <p:spPr>
              <a:xfrm>
                <a:off x="7449575" y="3353582"/>
                <a:ext cx="429595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Cu 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09B95406-2A5B-24DF-0B5C-441F3AA2C9FD}"/>
                  </a:ext>
                </a:extLst>
              </p:cNvPr>
              <p:cNvSpPr txBox="1"/>
              <p:nvPr/>
            </p:nvSpPr>
            <p:spPr>
              <a:xfrm>
                <a:off x="7999831" y="3454828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1F2B876-ABC2-0FCD-58D3-58909D3F3679}"/>
                  </a:ext>
                </a:extLst>
              </p:cNvPr>
              <p:cNvSpPr txBox="1"/>
              <p:nvPr/>
            </p:nvSpPr>
            <p:spPr>
              <a:xfrm>
                <a:off x="6081826" y="2020750"/>
                <a:ext cx="371558" cy="43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EE3164FE-DFEC-62EE-BD8F-0C062DF45854}"/>
                  </a:ext>
                </a:extLst>
              </p:cNvPr>
              <p:cNvSpPr txBox="1"/>
              <p:nvPr/>
            </p:nvSpPr>
            <p:spPr>
              <a:xfrm>
                <a:off x="6995758" y="2053887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DE69C4B2-4D95-0235-940D-90C5D0A6AF34}"/>
                  </a:ext>
                </a:extLst>
              </p:cNvPr>
              <p:cNvSpPr txBox="1"/>
              <p:nvPr/>
            </p:nvSpPr>
            <p:spPr>
              <a:xfrm>
                <a:off x="7731756" y="2360006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C221D84B-9BDE-9769-4F2E-5FB0FE84D57D}"/>
                  </a:ext>
                </a:extLst>
              </p:cNvPr>
              <p:cNvSpPr txBox="1"/>
              <p:nvPr/>
            </p:nvSpPr>
            <p:spPr>
              <a:xfrm>
                <a:off x="6599774" y="2527688"/>
                <a:ext cx="429595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 </a:t>
                </a:r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0269A6D7-8FA8-4BFD-8E4E-04F84330D5CE}"/>
                  </a:ext>
                </a:extLst>
              </p:cNvPr>
              <p:cNvSpPr txBox="1"/>
              <p:nvPr/>
            </p:nvSpPr>
            <p:spPr>
              <a:xfrm>
                <a:off x="6538979" y="1555378"/>
                <a:ext cx="429595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 </a:t>
                </a: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D369781C-D61B-85A9-CD9E-2CBDB2836E7C}"/>
                  </a:ext>
                </a:extLst>
              </p:cNvPr>
              <p:cNvSpPr txBox="1"/>
              <p:nvPr/>
            </p:nvSpPr>
            <p:spPr>
              <a:xfrm>
                <a:off x="8154943" y="2585490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0763246B-6D35-1240-19F6-76C08BE5190F}"/>
                  </a:ext>
                </a:extLst>
              </p:cNvPr>
              <p:cNvSpPr txBox="1"/>
              <p:nvPr/>
            </p:nvSpPr>
            <p:spPr>
              <a:xfrm>
                <a:off x="8175613" y="2868399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A0A6DC09-487A-9EFA-E8ED-62AB1D5B8883}"/>
                  </a:ext>
                </a:extLst>
              </p:cNvPr>
              <p:cNvSpPr txBox="1"/>
              <p:nvPr/>
            </p:nvSpPr>
            <p:spPr>
              <a:xfrm>
                <a:off x="7610684" y="2121583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123FD7A-B10D-BCE1-76FB-CC63BB5463C7}"/>
                  </a:ext>
                </a:extLst>
              </p:cNvPr>
              <p:cNvSpPr txBox="1"/>
              <p:nvPr/>
            </p:nvSpPr>
            <p:spPr>
              <a:xfrm>
                <a:off x="7630171" y="2833236"/>
                <a:ext cx="429595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 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95C52A21-7B9E-1406-6D47-24289F0EA8C5}"/>
                  </a:ext>
                </a:extLst>
              </p:cNvPr>
              <p:cNvSpPr txBox="1"/>
              <p:nvPr/>
            </p:nvSpPr>
            <p:spPr>
              <a:xfrm>
                <a:off x="6442773" y="1800928"/>
                <a:ext cx="429595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 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5D83B5ED-0BD0-F7DF-484F-C14A1AE3D9C1}"/>
                  </a:ext>
                </a:extLst>
              </p:cNvPr>
              <p:cNvSpPr txBox="1"/>
              <p:nvPr/>
            </p:nvSpPr>
            <p:spPr>
              <a:xfrm>
                <a:off x="6954405" y="2491833"/>
                <a:ext cx="515803" cy="274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 </a:t>
                </a:r>
              </a:p>
            </p:txBody>
          </p:sp>
        </p:grp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BCC21124-F9B9-1FEE-7B6F-F0482839587B}"/>
                </a:ext>
              </a:extLst>
            </p:cNvPr>
            <p:cNvSpPr txBox="1"/>
            <p:nvPr/>
          </p:nvSpPr>
          <p:spPr>
            <a:xfrm>
              <a:off x="-190" y="487580"/>
              <a:ext cx="562452" cy="311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(a)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B158AE27-D6BA-86F4-4267-23F190DF1718}"/>
                </a:ext>
              </a:extLst>
            </p:cNvPr>
            <p:cNvSpPr txBox="1"/>
            <p:nvPr/>
          </p:nvSpPr>
          <p:spPr>
            <a:xfrm>
              <a:off x="7528642" y="1606292"/>
              <a:ext cx="808967" cy="278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</a:t>
              </a:r>
              <a:r>
                <a:rPr lang="en-US" sz="804" baseline="30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2</a:t>
              </a:r>
              <a:r>
                <a:rPr lang="en-US" sz="804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=0.80 </a:t>
              </a:r>
            </a:p>
          </p:txBody>
        </p: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B56CBB73-C487-4380-988E-76BF0C096A06}"/>
                </a:ext>
              </a:extLst>
            </p:cNvPr>
            <p:cNvGrpSpPr/>
            <p:nvPr/>
          </p:nvGrpSpPr>
          <p:grpSpPr>
            <a:xfrm>
              <a:off x="826955" y="1561667"/>
              <a:ext cx="3868706" cy="1979680"/>
              <a:chOff x="1818813" y="1791346"/>
              <a:chExt cx="3940441" cy="1945317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107E6DCE-4801-3FB7-8080-0E869372406B}"/>
                      </a:ext>
                    </a:extLst>
                  </p:cNvPr>
                  <p:cNvSpPr txBox="1"/>
                  <p:nvPr/>
                </p:nvSpPr>
                <p:spPr>
                  <a:xfrm>
                    <a:off x="3376090" y="3408282"/>
                    <a:ext cx="1769566" cy="3283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92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92" baseline="-250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CHE</a:t>
                    </a:r>
                    <a:r>
                      <a:rPr lang="en-US" sz="992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sz="992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</m:t>
                        </m:r>
                        <m:r>
                          <a:rPr lang="en-US" sz="992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−1.0</m:t>
                        </m:r>
                        <m:f>
                          <m:fPr>
                            <m:ctrlPr>
                              <a:rPr lang="en-US" sz="992" i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endParaRPr lang="en-US" sz="992" dirty="0">
                      <a:solidFill>
                        <a:schemeClr val="accent5">
                          <a:lumMod val="75000"/>
                        </a:schemeClr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107E6DCE-4801-3FB7-8080-0E869372406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76090" y="3408282"/>
                    <a:ext cx="1769566" cy="328381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b="-47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" name="TextBox 3">
                    <a:extLst>
                      <a:ext uri="{FF2B5EF4-FFF2-40B4-BE49-F238E27FC236}">
                        <a16:creationId xmlns:a16="http://schemas.microsoft.com/office/drawing/2014/main" id="{ED514DE5-AA21-A920-065E-0E266BDDC542}"/>
                      </a:ext>
                    </a:extLst>
                  </p:cNvPr>
                  <p:cNvSpPr txBox="1"/>
                  <p:nvPr/>
                </p:nvSpPr>
                <p:spPr>
                  <a:xfrm>
                    <a:off x="1818813" y="2697447"/>
                    <a:ext cx="1648268" cy="52205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92" dirty="0">
                        <a:solidFill>
                          <a:srgbClr val="CEC2BA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92" baseline="-25000" dirty="0">
                        <a:solidFill>
                          <a:srgbClr val="CEC2BA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aGC-DFT</a:t>
                    </a:r>
                    <a14:m>
                      <m:oMath xmlns:m="http://schemas.openxmlformats.org/officeDocument/2006/math">
                        <m:r>
                          <a:rPr lang="en-US" sz="992">
                            <a:solidFill>
                              <a:srgbClr val="CEC2B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 </m:t>
                        </m:r>
                        <m:r>
                          <a:rPr lang="en-US" sz="992" i="1">
                            <a:solidFill>
                              <a:srgbClr val="CEC2BA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DEJAVU SANS" panose="020B0603030804020204" pitchFamily="34" charset="0"/>
                          </a:rPr>
                          <m:t>≈</m:t>
                        </m:r>
                        <m:r>
                          <a:rPr lang="en-US" sz="992">
                            <a:solidFill>
                              <a:srgbClr val="CEC2BA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−0.69</m:t>
                        </m:r>
                        <m:f>
                          <m:fPr>
                            <m:ctrlPr>
                              <a:rPr lang="en-US" sz="992" i="1">
                                <a:solidFill>
                                  <a:srgbClr val="CEC2BA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rgbClr val="CEC2BA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rgbClr val="CEC2BA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endParaRPr lang="en-US" sz="992" dirty="0">
                      <a:solidFill>
                        <a:srgbClr val="CEC2BA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4" name="TextBox 3">
                    <a:extLst>
                      <a:ext uri="{FF2B5EF4-FFF2-40B4-BE49-F238E27FC236}">
                        <a16:creationId xmlns:a16="http://schemas.microsoft.com/office/drawing/2014/main" id="{ED514DE5-AA21-A920-065E-0E266BDDC54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18813" y="2697447"/>
                    <a:ext cx="1648268" cy="522058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61D23175-ECC1-29BD-9EB6-375011FC1A65}"/>
                      </a:ext>
                    </a:extLst>
                  </p:cNvPr>
                  <p:cNvSpPr txBox="1"/>
                  <p:nvPr/>
                </p:nvSpPr>
                <p:spPr>
                  <a:xfrm>
                    <a:off x="2994311" y="1868314"/>
                    <a:ext cx="2764943" cy="3283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92" dirty="0">
                        <a:solidFill>
                          <a:srgbClr val="C80063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92" baseline="-25000" dirty="0">
                        <a:solidFill>
                          <a:srgbClr val="C80063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eGC-DFT </a:t>
                    </a:r>
                    <a14:m>
                      <m:oMath xmlns:m="http://schemas.openxmlformats.org/officeDocument/2006/math">
                        <m:r>
                          <a:rPr lang="en-US" sz="992" i="1" dirty="0">
                            <a:solidFill>
                              <a:srgbClr val="C80063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</m:t>
                        </m:r>
                        <m:r>
                          <a:rPr lang="en-US" sz="992">
                            <a:solidFill>
                              <a:srgbClr val="C80063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−0.6</m:t>
                        </m:r>
                        <m:r>
                          <a:rPr lang="en-US" sz="992" i="1">
                            <a:solidFill>
                              <a:srgbClr val="C80063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1</m:t>
                        </m:r>
                        <m:f>
                          <m:fPr>
                            <m:ctrlPr>
                              <a:rPr lang="en-US" sz="992" i="1">
                                <a:solidFill>
                                  <a:srgbClr val="C80063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rgbClr val="C80063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92">
                                <a:solidFill>
                                  <a:srgbClr val="C80063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r>
                      <a:rPr lang="en-US" sz="992" dirty="0">
                        <a:solidFill>
                          <a:srgbClr val="C80063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, R</a:t>
                    </a:r>
                    <a:r>
                      <a:rPr lang="en-US" sz="992" baseline="30000" dirty="0">
                        <a:solidFill>
                          <a:srgbClr val="C80063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2</a:t>
                    </a:r>
                    <a:r>
                      <a:rPr lang="en-US" sz="992" dirty="0">
                        <a:solidFill>
                          <a:srgbClr val="C80063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=1.00</a:t>
                    </a:r>
                  </a:p>
                </p:txBody>
              </p:sp>
            </mc:Choice>
            <mc:Fallback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61D23175-ECC1-29BD-9EB6-375011FC1A6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94311" y="1868314"/>
                    <a:ext cx="2764943" cy="328381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 b="-952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62" name="Straight Connector 461">
                <a:extLst>
                  <a:ext uri="{FF2B5EF4-FFF2-40B4-BE49-F238E27FC236}">
                    <a16:creationId xmlns:a16="http://schemas.microsoft.com/office/drawing/2014/main" id="{32B336B9-3C82-2A5C-E592-92A6A8CFB8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40809" y="1791346"/>
                <a:ext cx="3306065" cy="1854377"/>
              </a:xfrm>
              <a:prstGeom prst="line">
                <a:avLst/>
              </a:prstGeom>
              <a:ln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5" name="Straight Connector 464">
                <a:extLst>
                  <a:ext uri="{FF2B5EF4-FFF2-40B4-BE49-F238E27FC236}">
                    <a16:creationId xmlns:a16="http://schemas.microsoft.com/office/drawing/2014/main" id="{5F70A9B4-2774-45E7-7A8C-52B70DC0C3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46208" y="2048057"/>
                <a:ext cx="3282958" cy="1289496"/>
              </a:xfrm>
              <a:prstGeom prst="line">
                <a:avLst/>
              </a:prstGeom>
              <a:ln>
                <a:solidFill>
                  <a:srgbClr val="D5C9B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A4BC3942-407D-89C4-F1F7-596A866D9B19}"/>
                </a:ext>
              </a:extLst>
            </p:cNvPr>
            <p:cNvGrpSpPr/>
            <p:nvPr/>
          </p:nvGrpSpPr>
          <p:grpSpPr>
            <a:xfrm>
              <a:off x="6661662" y="595294"/>
              <a:ext cx="822661" cy="708268"/>
              <a:chOff x="5968042" y="404391"/>
              <a:chExt cx="657743" cy="542380"/>
            </a:xfrm>
          </p:grpSpPr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5F87865D-F75F-2351-83BE-67A87EC07A3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968042" y="684830"/>
                <a:ext cx="553773" cy="261941"/>
                <a:chOff x="15667395" y="17616669"/>
                <a:chExt cx="2575593" cy="1362796"/>
              </a:xfrm>
            </p:grpSpPr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7FC8D3AD-80E1-B791-9A4F-C8E0E81442C2}"/>
                    </a:ext>
                  </a:extLst>
                </p:cNvPr>
                <p:cNvSpPr/>
                <p:nvPr/>
              </p:nvSpPr>
              <p:spPr>
                <a:xfrm>
                  <a:off x="15667395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89080901-4294-9471-8031-D360D5D96961}"/>
                    </a:ext>
                  </a:extLst>
                </p:cNvPr>
                <p:cNvSpPr/>
                <p:nvPr/>
              </p:nvSpPr>
              <p:spPr>
                <a:xfrm>
                  <a:off x="16328760" y="17616669"/>
                  <a:ext cx="629395" cy="661855"/>
                </a:xfrm>
                <a:prstGeom prst="ellipse">
                  <a:avLst/>
                </a:prstGeom>
                <a:solidFill>
                  <a:srgbClr val="E6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E7571576-627B-0ACD-A09F-E6C7060EA676}"/>
                    </a:ext>
                  </a:extLst>
                </p:cNvPr>
                <p:cNvSpPr/>
                <p:nvPr/>
              </p:nvSpPr>
              <p:spPr>
                <a:xfrm>
                  <a:off x="16984196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7F8CA219-8D3A-631F-ACD5-EA18FD434A09}"/>
                    </a:ext>
                  </a:extLst>
                </p:cNvPr>
                <p:cNvSpPr/>
                <p:nvPr/>
              </p:nvSpPr>
              <p:spPr>
                <a:xfrm>
                  <a:off x="17613593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1013B72B-7F6D-F13F-0259-DE7CF4F3DBD6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2071B73C-BF4D-2C65-0418-DDA4259FB8AA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E3D0A4E4-FD29-739A-8D4B-DBB5E7BF399F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163C9EFE-1263-89CD-9CB6-B030C62F77AE}"/>
                    </a:ext>
                  </a:extLst>
                </p:cNvPr>
                <p:cNvSpPr/>
                <p:nvPr/>
              </p:nvSpPr>
              <p:spPr>
                <a:xfrm>
                  <a:off x="17613592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79" name="TextBox 478">
                    <a:extLst>
                      <a:ext uri="{FF2B5EF4-FFF2-40B4-BE49-F238E27FC236}">
                        <a16:creationId xmlns:a16="http://schemas.microsoft.com/office/drawing/2014/main" id="{4FA8ACE2-A04F-5863-D4F3-9FD151D7832D}"/>
                      </a:ext>
                    </a:extLst>
                  </p:cNvPr>
                  <p:cNvSpPr txBox="1"/>
                  <p:nvPr/>
                </p:nvSpPr>
                <p:spPr>
                  <a:xfrm>
                    <a:off x="6368429" y="404391"/>
                    <a:ext cx="257356" cy="213629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slab</m:t>
                              </m:r>
                            </m:sub>
                          </m:sSub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479" name="TextBox 478">
                    <a:extLst>
                      <a:ext uri="{FF2B5EF4-FFF2-40B4-BE49-F238E27FC236}">
                        <a16:creationId xmlns:a16="http://schemas.microsoft.com/office/drawing/2014/main" id="{4FA8ACE2-A04F-5863-D4F3-9FD151D7832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8429" y="404391"/>
                    <a:ext cx="257356" cy="213629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r="-31818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80" name="Straight Arrow Connector 479">
                <a:extLst>
                  <a:ext uri="{FF2B5EF4-FFF2-40B4-BE49-F238E27FC236}">
                    <a16:creationId xmlns:a16="http://schemas.microsoft.com/office/drawing/2014/main" id="{113AA882-967E-FF30-9465-F1A8993858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86488" y="511993"/>
                <a:ext cx="0" cy="13413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81" name="Straight Connector 480">
                <a:extLst>
                  <a:ext uri="{FF2B5EF4-FFF2-40B4-BE49-F238E27FC236}">
                    <a16:creationId xmlns:a16="http://schemas.microsoft.com/office/drawing/2014/main" id="{0EC8E63D-F419-DD6A-1FB7-878ED58C78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64176" y="646647"/>
                <a:ext cx="44625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pic>
          <p:nvPicPr>
            <p:cNvPr id="506" name="Graphic 505">
              <a:extLst>
                <a:ext uri="{FF2B5EF4-FFF2-40B4-BE49-F238E27FC236}">
                  <a16:creationId xmlns:a16="http://schemas.microsoft.com/office/drawing/2014/main" id="{59DCCF4A-7D5C-513C-484B-275B091EF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rcRect l="82502"/>
            <a:stretch/>
          </p:blipFill>
          <p:spPr>
            <a:xfrm>
              <a:off x="8986772" y="1235812"/>
              <a:ext cx="714365" cy="2705619"/>
            </a:xfrm>
            <a:prstGeom prst="rect">
              <a:avLst/>
            </a:prstGeom>
          </p:spPr>
        </p:pic>
        <p:sp>
          <p:nvSpPr>
            <p:cNvPr id="509" name="Rectangle 508">
              <a:extLst>
                <a:ext uri="{FF2B5EF4-FFF2-40B4-BE49-F238E27FC236}">
                  <a16:creationId xmlns:a16="http://schemas.microsoft.com/office/drawing/2014/main" id="{B9656249-F8BE-8E6C-620E-3735AB34164F}"/>
                </a:ext>
              </a:extLst>
            </p:cNvPr>
            <p:cNvSpPr/>
            <p:nvPr/>
          </p:nvSpPr>
          <p:spPr>
            <a:xfrm>
              <a:off x="5418381" y="3422870"/>
              <a:ext cx="143772" cy="1488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0E1A62C5-E3C3-2C2D-23AA-B3E5EB3BDF12}"/>
                </a:ext>
              </a:extLst>
            </p:cNvPr>
            <p:cNvSpPr/>
            <p:nvPr/>
          </p:nvSpPr>
          <p:spPr>
            <a:xfrm>
              <a:off x="5410141" y="3211498"/>
              <a:ext cx="151712" cy="15331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1" name="TextBox 510">
              <a:extLst>
                <a:ext uri="{FF2B5EF4-FFF2-40B4-BE49-F238E27FC236}">
                  <a16:creationId xmlns:a16="http://schemas.microsoft.com/office/drawing/2014/main" id="{C8444885-D355-0B3E-77A7-FA737432E793}"/>
                </a:ext>
              </a:extLst>
            </p:cNvPr>
            <p:cNvSpPr txBox="1"/>
            <p:nvPr/>
          </p:nvSpPr>
          <p:spPr>
            <a:xfrm>
              <a:off x="5504732" y="3167450"/>
              <a:ext cx="989919" cy="438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(111)/(0001)</a:t>
              </a:r>
            </a:p>
          </p:txBody>
        </p:sp>
        <p:sp>
          <p:nvSpPr>
            <p:cNvPr id="512" name="TextBox 511">
              <a:extLst>
                <a:ext uri="{FF2B5EF4-FFF2-40B4-BE49-F238E27FC236}">
                  <a16:creationId xmlns:a16="http://schemas.microsoft.com/office/drawing/2014/main" id="{B07FA2DD-043C-E7AE-26FC-EC0622765387}"/>
                </a:ext>
              </a:extLst>
            </p:cNvPr>
            <p:cNvSpPr txBox="1"/>
            <p:nvPr/>
          </p:nvSpPr>
          <p:spPr>
            <a:xfrm>
              <a:off x="5474385" y="3382000"/>
              <a:ext cx="594353" cy="278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 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8" name="TextBox 217">
                  <a:extLst>
                    <a:ext uri="{FF2B5EF4-FFF2-40B4-BE49-F238E27FC236}">
                      <a16:creationId xmlns:a16="http://schemas.microsoft.com/office/drawing/2014/main" id="{E387063D-BF14-A5C9-22C5-2BDE9B9472E9}"/>
                    </a:ext>
                  </a:extLst>
                </p:cNvPr>
                <p:cNvSpPr txBox="1"/>
                <p:nvPr/>
              </p:nvSpPr>
              <p:spPr>
                <a:xfrm rot="5400000">
                  <a:off x="9014160" y="2679505"/>
                  <a:ext cx="1549381" cy="3103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m</a:t>
                  </a:r>
                  <a:r>
                    <a:rPr lang="en-US" sz="966" baseline="-25000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aGC-DFT</a:t>
                  </a:r>
                  <a14:m>
                    <m:oMath xmlns:m="http://schemas.openxmlformats.org/officeDocument/2006/math"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 (</m:t>
                      </m:r>
                      <m:f>
                        <m:fPr>
                          <m:ctrlPr>
                            <a:rPr lang="en-US" sz="966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eV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V</m:t>
                          </m:r>
                        </m:den>
                      </m:f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)</m:t>
                      </m:r>
                    </m:oMath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218" name="TextBox 217">
                  <a:extLst>
                    <a:ext uri="{FF2B5EF4-FFF2-40B4-BE49-F238E27FC236}">
                      <a16:creationId xmlns:a16="http://schemas.microsoft.com/office/drawing/2014/main" id="{E387063D-BF14-A5C9-22C5-2BDE9B9472E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9014160" y="2679505"/>
                  <a:ext cx="1549381" cy="310326"/>
                </a:xfrm>
                <a:prstGeom prst="rect">
                  <a:avLst/>
                </a:prstGeom>
                <a:blipFill>
                  <a:blip r:embed="rId20"/>
                  <a:stretch>
                    <a:fillRect l="-190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5B877CF9-2024-2CB2-052C-886677271093}"/>
                    </a:ext>
                  </a:extLst>
                </p:cNvPr>
                <p:cNvSpPr txBox="1"/>
                <p:nvPr/>
              </p:nvSpPr>
              <p:spPr>
                <a:xfrm>
                  <a:off x="6870057" y="1453660"/>
                  <a:ext cx="1757944" cy="19900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lang="en-US" sz="804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q</m:t>
                            </m:r>
                          </m:e>
                          <m:sub>
                            <m:sSubSup>
                              <m:sSubSupPr>
                                <m:ctrlPr>
                                  <a:rPr lang="en-US" sz="804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NO</m:t>
                                </m:r>
                              </m:e>
                              <m:sub>
                                <m: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804" i="1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=−0.13</m:t>
                        </m:r>
                        <m:sSub>
                          <m:sSubPr>
                            <m:ctrlPr>
                              <a:rPr lang="en-US" sz="804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lang="el-GR" sz="804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sSubSup>
                              <m:sSubSupPr>
                                <m:ctrlPr>
                                  <a:rPr lang="en-US" sz="804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NO</m:t>
                                </m:r>
                              </m:e>
                              <m:sub>
                                <m: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804" i="1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+0.98</m:t>
                        </m:r>
                      </m:oMath>
                    </m:oMathPara>
                  </a14:m>
                  <a:endPara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5B877CF9-2024-2CB2-052C-8866772710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0057" y="1453660"/>
                  <a:ext cx="1757944" cy="199003"/>
                </a:xfrm>
                <a:prstGeom prst="rect">
                  <a:avLst/>
                </a:prstGeom>
                <a:blipFill>
                  <a:blip r:embed="rId21"/>
                  <a:stretch>
                    <a:fillRect l="-1739" t="-7692" r="-1739" b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19" name="Straight Arrow Connector 518">
              <a:extLst>
                <a:ext uri="{FF2B5EF4-FFF2-40B4-BE49-F238E27FC236}">
                  <a16:creationId xmlns:a16="http://schemas.microsoft.com/office/drawing/2014/main" id="{807BF359-63C6-A8B4-405B-C1294C989F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7281" y="1904724"/>
              <a:ext cx="194534" cy="291857"/>
            </a:xfrm>
            <a:prstGeom prst="straightConnector1">
              <a:avLst/>
            </a:prstGeom>
            <a:ln w="6350">
              <a:solidFill>
                <a:srgbClr val="C9006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4" name="Straight Arrow Connector 523">
              <a:extLst>
                <a:ext uri="{FF2B5EF4-FFF2-40B4-BE49-F238E27FC236}">
                  <a16:creationId xmlns:a16="http://schemas.microsoft.com/office/drawing/2014/main" id="{10E66712-1BE8-971E-668C-60072415F4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93420" y="2274318"/>
              <a:ext cx="227113" cy="259630"/>
            </a:xfrm>
            <a:prstGeom prst="straightConnector1">
              <a:avLst/>
            </a:prstGeom>
            <a:ln w="6350">
              <a:solidFill>
                <a:srgbClr val="D5C9C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7" name="Straight Arrow Connector 526">
              <a:extLst>
                <a:ext uri="{FF2B5EF4-FFF2-40B4-BE49-F238E27FC236}">
                  <a16:creationId xmlns:a16="http://schemas.microsoft.com/office/drawing/2014/main" id="{7D854EBE-B199-4851-E7ED-68C44ECD8B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3299" y="2991758"/>
              <a:ext cx="227113" cy="259630"/>
            </a:xfrm>
            <a:prstGeom prst="straightConnector1">
              <a:avLst/>
            </a:prstGeom>
            <a:ln w="6350">
              <a:solidFill>
                <a:srgbClr val="30859C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9119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E94CDA9-2F75-4758-A24F-7BC036AAD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85B8FDFB-73EC-F25F-8A78-38A453BD7B65}"/>
              </a:ext>
            </a:extLst>
          </p:cNvPr>
          <p:cNvGrpSpPr/>
          <p:nvPr/>
        </p:nvGrpSpPr>
        <p:grpSpPr>
          <a:xfrm>
            <a:off x="-586736" y="1010225"/>
            <a:ext cx="6958284" cy="3648070"/>
            <a:chOff x="1466347" y="517041"/>
            <a:chExt cx="6657934" cy="3449677"/>
          </a:xfrm>
        </p:grpSpPr>
        <p:pic>
          <p:nvPicPr>
            <p:cNvPr id="70" name="Graphic 69">
              <a:extLst>
                <a:ext uri="{FF2B5EF4-FFF2-40B4-BE49-F238E27FC236}">
                  <a16:creationId xmlns:a16="http://schemas.microsoft.com/office/drawing/2014/main" id="{96DFBB6E-2DE2-8F72-0E4A-E9D777638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9317"/>
            <a:stretch/>
          </p:blipFill>
          <p:spPr>
            <a:xfrm>
              <a:off x="4996650" y="708447"/>
              <a:ext cx="2904094" cy="3141833"/>
            </a:xfrm>
            <a:prstGeom prst="rect">
              <a:avLst/>
            </a:prstGeom>
          </p:spPr>
        </p:pic>
        <p:pic>
          <p:nvPicPr>
            <p:cNvPr id="68" name="Graphic 67">
              <a:extLst>
                <a:ext uri="{FF2B5EF4-FFF2-40B4-BE49-F238E27FC236}">
                  <a16:creationId xmlns:a16="http://schemas.microsoft.com/office/drawing/2014/main" id="{A750F3EA-8181-FD82-F15A-DB710A41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75344" y="714040"/>
              <a:ext cx="3202487" cy="3141833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BDFC22C-50AD-DE93-366A-22F6B69E1D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1456" y="1220933"/>
              <a:ext cx="0" cy="19569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541B05-DC1D-5B50-47D5-914AD63008F0}"/>
                </a:ext>
              </a:extLst>
            </p:cNvPr>
            <p:cNvSpPr txBox="1"/>
            <p:nvPr/>
          </p:nvSpPr>
          <p:spPr>
            <a:xfrm rot="16200000">
              <a:off x="6787199" y="2077243"/>
              <a:ext cx="2292204" cy="230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Increasing charge transfer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CDBEA-1D70-944C-32DB-3096E73D8091}"/>
                </a:ext>
              </a:extLst>
            </p:cNvPr>
            <p:cNvSpPr txBox="1"/>
            <p:nvPr/>
          </p:nvSpPr>
          <p:spPr>
            <a:xfrm>
              <a:off x="1926389" y="3330053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Cu(100)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BBDF6B-0477-1753-4CE8-488211F35534}"/>
                </a:ext>
              </a:extLst>
            </p:cNvPr>
            <p:cNvSpPr txBox="1"/>
            <p:nvPr/>
          </p:nvSpPr>
          <p:spPr>
            <a:xfrm>
              <a:off x="1925547" y="3027379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Cu(111)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DFA5C29-E7CD-29D0-B0DE-BA546B68D1FB}"/>
                </a:ext>
              </a:extLst>
            </p:cNvPr>
            <p:cNvSpPr txBox="1"/>
            <p:nvPr/>
          </p:nvSpPr>
          <p:spPr>
            <a:xfrm>
              <a:off x="1924606" y="2739000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Pd(100)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AB2AD3C-E731-EE6C-9F52-E5B792A1ED97}"/>
                </a:ext>
              </a:extLst>
            </p:cNvPr>
            <p:cNvSpPr txBox="1"/>
            <p:nvPr/>
          </p:nvSpPr>
          <p:spPr>
            <a:xfrm>
              <a:off x="1924606" y="2438498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Pd(111)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7B528D-9487-FC2B-8A4B-DFAA04915C86}"/>
                </a:ext>
              </a:extLst>
            </p:cNvPr>
            <p:cNvSpPr txBox="1"/>
            <p:nvPr/>
          </p:nvSpPr>
          <p:spPr>
            <a:xfrm>
              <a:off x="1943574" y="1526301"/>
              <a:ext cx="83200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A5A2A8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Ru(0001)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79D51E8-5863-5D8A-BF70-9D66E3B952B1}"/>
                </a:ext>
              </a:extLst>
            </p:cNvPr>
            <p:cNvSpPr txBox="1"/>
            <p:nvPr/>
          </p:nvSpPr>
          <p:spPr>
            <a:xfrm>
              <a:off x="1924606" y="1256462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8C5D6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Rh(100)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F183-6087-1B76-00E3-76A27EEB459A}"/>
                </a:ext>
              </a:extLst>
            </p:cNvPr>
            <p:cNvSpPr txBox="1"/>
            <p:nvPr/>
          </p:nvSpPr>
          <p:spPr>
            <a:xfrm>
              <a:off x="1924606" y="943460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8C5D6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Rh(111)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43BAAAF-8E85-7AC8-60E5-D50CC3C1E407}"/>
                </a:ext>
              </a:extLst>
            </p:cNvPr>
            <p:cNvSpPr txBox="1"/>
            <p:nvPr/>
          </p:nvSpPr>
          <p:spPr>
            <a:xfrm>
              <a:off x="1746289" y="589114"/>
              <a:ext cx="3309002" cy="227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Pure Metals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7C14C5-4BA2-7BA4-E44F-9D45E515E298}"/>
                </a:ext>
              </a:extLst>
            </p:cNvPr>
            <p:cNvSpPr txBox="1"/>
            <p:nvPr/>
          </p:nvSpPr>
          <p:spPr>
            <a:xfrm>
              <a:off x="4780991" y="608217"/>
              <a:ext cx="3309002" cy="227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Single Atom Alloys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DBB3F64-5CE4-336C-B660-9B3ED8435E9F}"/>
                </a:ext>
              </a:extLst>
            </p:cNvPr>
            <p:cNvSpPr txBox="1"/>
            <p:nvPr/>
          </p:nvSpPr>
          <p:spPr>
            <a:xfrm>
              <a:off x="4962344" y="3322078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</a:t>
              </a:r>
              <a:r>
                <a:rPr lang="en-US" sz="804" baseline="-25000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F8B2422-78F9-BD84-95CD-713998472522}"/>
                </a:ext>
              </a:extLst>
            </p:cNvPr>
            <p:cNvSpPr txBox="1"/>
            <p:nvPr/>
          </p:nvSpPr>
          <p:spPr>
            <a:xfrm>
              <a:off x="4965506" y="2994254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</a:t>
              </a:r>
              <a:r>
                <a:rPr lang="en-US" sz="804" baseline="-25000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9A1F17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210E5BD-CF7B-0463-3C0D-7827991F7971}"/>
                </a:ext>
              </a:extLst>
            </p:cNvPr>
            <p:cNvSpPr txBox="1"/>
            <p:nvPr/>
          </p:nvSpPr>
          <p:spPr>
            <a:xfrm>
              <a:off x="4971706" y="1021934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Ru</a:t>
              </a:r>
              <a:r>
                <a:rPr lang="en-US" sz="804" baseline="-25000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671FB7C-BB14-F0CC-A0DB-51B1A979084C}"/>
                </a:ext>
              </a:extLst>
            </p:cNvPr>
            <p:cNvSpPr txBox="1"/>
            <p:nvPr/>
          </p:nvSpPr>
          <p:spPr>
            <a:xfrm>
              <a:off x="4965506" y="1351056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Ru</a:t>
              </a:r>
              <a:r>
                <a:rPr lang="en-US" sz="804" baseline="-25000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BFCCDC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7D91E57-1727-3AC0-C987-FF466FD98176}"/>
                </a:ext>
              </a:extLst>
            </p:cNvPr>
            <p:cNvSpPr txBox="1"/>
            <p:nvPr/>
          </p:nvSpPr>
          <p:spPr>
            <a:xfrm>
              <a:off x="4949051" y="2340139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</a:t>
              </a:r>
              <a:r>
                <a:rPr lang="en-US" sz="804" baseline="-25000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67BBF44-F07F-4702-0726-52BC961BCDF9}"/>
                </a:ext>
              </a:extLst>
            </p:cNvPr>
            <p:cNvSpPr txBox="1"/>
            <p:nvPr/>
          </p:nvSpPr>
          <p:spPr>
            <a:xfrm>
              <a:off x="4949051" y="2668145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</a:t>
              </a:r>
              <a:r>
                <a:rPr lang="en-US" sz="804" baseline="-25000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C86559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E4FCD09-CC9D-A220-1AFB-7E37C7779CB4}"/>
                </a:ext>
              </a:extLst>
            </p:cNvPr>
            <p:cNvSpPr txBox="1"/>
            <p:nvPr/>
          </p:nvSpPr>
          <p:spPr>
            <a:xfrm>
              <a:off x="4971706" y="2017748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Rh</a:t>
              </a:r>
              <a:r>
                <a:rPr lang="en-US" sz="804" baseline="-25000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3FA59D2-6D61-75A2-8113-F47AA49E0EC2}"/>
                </a:ext>
              </a:extLst>
            </p:cNvPr>
            <p:cNvSpPr txBox="1"/>
            <p:nvPr/>
          </p:nvSpPr>
          <p:spPr>
            <a:xfrm>
              <a:off x="4967337" y="1685147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Rh</a:t>
              </a:r>
              <a:r>
                <a:rPr lang="en-US" sz="804" baseline="-25000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B447536-CA2F-F6A8-81A8-22A8E03229B4}"/>
                </a:ext>
              </a:extLst>
            </p:cNvPr>
            <p:cNvSpPr txBox="1"/>
            <p:nvPr/>
          </p:nvSpPr>
          <p:spPr>
            <a:xfrm rot="16200000">
              <a:off x="690061" y="2124330"/>
              <a:ext cx="1849927" cy="230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pDOS (arbitrary units)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DF989C1-EED3-EFD7-6452-5E26016C00AB}"/>
                    </a:ext>
                  </a:extLst>
                </p:cNvPr>
                <p:cNvSpPr txBox="1"/>
                <p:nvPr/>
              </p:nvSpPr>
              <p:spPr>
                <a:xfrm>
                  <a:off x="1760792" y="3717990"/>
                  <a:ext cx="3309000" cy="22785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ε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ε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fermi</m:t>
                            </m:r>
                          </m:sub>
                        </m:sSub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DF989C1-EED3-EFD7-6452-5E26016C00A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0792" y="3717990"/>
                  <a:ext cx="3309000" cy="227859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36E141A6-EA21-90ED-5DCB-430AECBD532A}"/>
                    </a:ext>
                  </a:extLst>
                </p:cNvPr>
                <p:cNvSpPr txBox="1"/>
                <p:nvPr/>
              </p:nvSpPr>
              <p:spPr>
                <a:xfrm>
                  <a:off x="4815281" y="3738859"/>
                  <a:ext cx="3309000" cy="22785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ε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ε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fermi</m:t>
                            </m:r>
                          </m:sub>
                        </m:sSub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36E141A6-EA21-90ED-5DCB-430AECBD532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15281" y="3738859"/>
                  <a:ext cx="3309000" cy="227859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C862FBE-1092-3BB3-AB9C-8BC232080ED6}"/>
                    </a:ext>
                  </a:extLst>
                </p:cNvPr>
                <p:cNvSpPr txBox="1"/>
                <p:nvPr/>
              </p:nvSpPr>
              <p:spPr>
                <a:xfrm>
                  <a:off x="4066282" y="3333638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9A1F17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9A1F17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:0.962</m:t>
                        </m:r>
                      </m:oMath>
                    </m:oMathPara>
                  </a14:m>
                  <a:endParaRPr lang="en-US" sz="804" i="1" dirty="0">
                    <a:solidFill>
                      <a:srgbClr val="9A1F17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C862FBE-1092-3BB3-AB9C-8BC232080ED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6282" y="3333638"/>
                  <a:ext cx="777240" cy="204334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DC5C50DD-86FC-EA0C-6BDB-17A6D9082CF1}"/>
                    </a:ext>
                  </a:extLst>
                </p:cNvPr>
                <p:cNvSpPr txBox="1"/>
                <p:nvPr/>
              </p:nvSpPr>
              <p:spPr>
                <a:xfrm>
                  <a:off x="4058569" y="3033092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9A1F17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>
                            <a:solidFill>
                              <a:srgbClr val="9A1F17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:0.956</m:t>
                        </m:r>
                      </m:oMath>
                    </m:oMathPara>
                  </a14:m>
                  <a:endParaRPr lang="en-US" sz="804" dirty="0">
                    <a:solidFill>
                      <a:srgbClr val="9A1F17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DC5C50DD-86FC-EA0C-6BDB-17A6D9082C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8569" y="3033092"/>
                  <a:ext cx="777240" cy="204334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2EEF1FC8-AA72-D60C-DB6F-DE00D75CD6A2}"/>
                    </a:ext>
                  </a:extLst>
                </p:cNvPr>
                <p:cNvSpPr txBox="1"/>
                <p:nvPr/>
              </p:nvSpPr>
              <p:spPr>
                <a:xfrm>
                  <a:off x="4063163" y="2726177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C86559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C86559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:0.911</m:t>
                        </m:r>
                      </m:oMath>
                    </m:oMathPara>
                  </a14:m>
                  <a:endParaRPr lang="en-US" sz="804" i="1" dirty="0">
                    <a:solidFill>
                      <a:srgbClr val="C86559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2EEF1FC8-AA72-D60C-DB6F-DE00D75CD6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3163" y="2726177"/>
                  <a:ext cx="777240" cy="204334"/>
                </a:xfrm>
                <a:prstGeom prst="rect">
                  <a:avLst/>
                </a:prstGeom>
                <a:blipFill>
                  <a:blip r:embed="rId10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71F69DFB-DE27-9E86-32B4-740A7A1BDE94}"/>
                    </a:ext>
                  </a:extLst>
                </p:cNvPr>
                <p:cNvSpPr txBox="1"/>
                <p:nvPr/>
              </p:nvSpPr>
              <p:spPr>
                <a:xfrm>
                  <a:off x="4052992" y="2442329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C86559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C86559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:0.906</m:t>
                        </m:r>
                      </m:oMath>
                    </m:oMathPara>
                  </a14:m>
                  <a:endParaRPr lang="en-US" sz="804" i="1" dirty="0">
                    <a:solidFill>
                      <a:srgbClr val="C86559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71F69DFB-DE27-9E86-32B4-740A7A1BDE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2992" y="2442329"/>
                  <a:ext cx="777240" cy="204334"/>
                </a:xfrm>
                <a:prstGeom prst="rect">
                  <a:avLst/>
                </a:prstGeom>
                <a:blipFill>
                  <a:blip r:embed="rId11"/>
                  <a:stretch>
                    <a:fillRect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EBF72004-8B0F-B154-C32B-5BF2A2B5233D}"/>
                    </a:ext>
                  </a:extLst>
                </p:cNvPr>
                <p:cNvSpPr txBox="1"/>
                <p:nvPr/>
              </p:nvSpPr>
              <p:spPr>
                <a:xfrm>
                  <a:off x="4058569" y="1520755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A5A2A8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A5A2A8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A5A2A8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A5A2A8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:0.711</m:t>
                        </m:r>
                      </m:oMath>
                    </m:oMathPara>
                  </a14:m>
                  <a:endParaRPr lang="en-US" sz="804" i="1" dirty="0">
                    <a:solidFill>
                      <a:srgbClr val="A5A2A8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EBF72004-8B0F-B154-C32B-5BF2A2B523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8569" y="1520755"/>
                  <a:ext cx="777240" cy="204334"/>
                </a:xfrm>
                <a:prstGeom prst="rect">
                  <a:avLst/>
                </a:prstGeom>
                <a:blipFill>
                  <a:blip r:embed="rId12"/>
                  <a:stretch>
                    <a:fillRect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15D2604-8585-2444-258D-B4AF03143C73}"/>
                    </a:ext>
                  </a:extLst>
                </p:cNvPr>
                <p:cNvSpPr txBox="1"/>
                <p:nvPr/>
              </p:nvSpPr>
              <p:spPr>
                <a:xfrm>
                  <a:off x="4058569" y="1232106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8C5D6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8C5D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</m:t>
                        </m:r>
                        <m:r>
                          <m:rPr>
                            <m:nor/>
                          </m:rPr>
                          <a:rPr lang="en-US" sz="804" dirty="0">
                            <a:solidFill>
                              <a:srgbClr val="B8C5D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0.794</m:t>
                        </m:r>
                      </m:oMath>
                    </m:oMathPara>
                  </a14:m>
                  <a:endParaRPr lang="en-US" sz="804" dirty="0">
                    <a:solidFill>
                      <a:srgbClr val="B8C5D6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15D2604-8585-2444-258D-B4AF03143C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8569" y="1232106"/>
                  <a:ext cx="777240" cy="204334"/>
                </a:xfrm>
                <a:prstGeom prst="rect">
                  <a:avLst/>
                </a:prstGeom>
                <a:blipFill>
                  <a:blip r:embed="rId13"/>
                  <a:stretch>
                    <a:fillRect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02D3EA3D-EF3B-5A7C-0AFF-83369A3E3E69}"/>
                    </a:ext>
                  </a:extLst>
                </p:cNvPr>
                <p:cNvSpPr txBox="1"/>
                <p:nvPr/>
              </p:nvSpPr>
              <p:spPr>
                <a:xfrm>
                  <a:off x="4063163" y="932549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8C5D6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8C5D6"/>
                            </a:solidFill>
                            <a:latin typeface="Cambria Math" panose="02040503050406030204" pitchFamily="18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</m:t>
                        </m:r>
                        <m:r>
                          <a:rPr lang="en-US" sz="804" i="1">
                            <a:solidFill>
                              <a:srgbClr val="B8C5D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0.789</m:t>
                        </m:r>
                      </m:oMath>
                    </m:oMathPara>
                  </a14:m>
                  <a:endParaRPr lang="en-US" sz="804" i="1" dirty="0">
                    <a:solidFill>
                      <a:srgbClr val="B8C5D6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02D3EA3D-EF3B-5A7C-0AFF-83369A3E3E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3163" y="932549"/>
                  <a:ext cx="777240" cy="204334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90AC09D5-E1BC-45A5-49E5-48D244CED1E5}"/>
                    </a:ext>
                  </a:extLst>
                </p:cNvPr>
                <p:cNvSpPr txBox="1"/>
                <p:nvPr/>
              </p:nvSpPr>
              <p:spPr>
                <a:xfrm>
                  <a:off x="7047136" y="3330051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9A1F17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9A1F17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 0.938</m:t>
                        </m:r>
                      </m:oMath>
                    </m:oMathPara>
                  </a14:m>
                  <a:endParaRPr lang="en-US" sz="804" i="1" dirty="0">
                    <a:solidFill>
                      <a:srgbClr val="9A1F17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90AC09D5-E1BC-45A5-49E5-48D244CED1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47136" y="3330051"/>
                  <a:ext cx="843562" cy="204334"/>
                </a:xfrm>
                <a:prstGeom prst="rect">
                  <a:avLst/>
                </a:prstGeom>
                <a:blipFill>
                  <a:blip r:embed="rId15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6F4ABCA-CEF9-DCB7-BD6F-5C35F04AA1ED}"/>
                    </a:ext>
                  </a:extLst>
                </p:cNvPr>
                <p:cNvSpPr txBox="1"/>
                <p:nvPr/>
              </p:nvSpPr>
              <p:spPr>
                <a:xfrm>
                  <a:off x="7060907" y="2996900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9A1F17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9A1F17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>
                            <a:solidFill>
                              <a:srgbClr val="9A1F17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:0.930</m:t>
                        </m:r>
                      </m:oMath>
                    </m:oMathPara>
                  </a14:m>
                  <a:endParaRPr lang="en-US" sz="804" dirty="0">
                    <a:solidFill>
                      <a:srgbClr val="9A1F17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6F4ABCA-CEF9-DCB7-BD6F-5C35F04AA1E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0907" y="2996900"/>
                  <a:ext cx="843562" cy="204334"/>
                </a:xfrm>
                <a:prstGeom prst="rect">
                  <a:avLst/>
                </a:prstGeom>
                <a:blipFill>
                  <a:blip r:embed="rId16"/>
                  <a:stretch>
                    <a:fillRect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4C31194-3C15-F77A-2300-4495FC43B9C3}"/>
                    </a:ext>
                  </a:extLst>
                </p:cNvPr>
                <p:cNvSpPr txBox="1"/>
                <p:nvPr/>
              </p:nvSpPr>
              <p:spPr>
                <a:xfrm>
                  <a:off x="7060907" y="2653123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C86559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C86559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:0.921</m:t>
                        </m:r>
                      </m:oMath>
                    </m:oMathPara>
                  </a14:m>
                  <a:endParaRPr lang="en-US" sz="804" i="1" dirty="0">
                    <a:solidFill>
                      <a:srgbClr val="C86559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4C31194-3C15-F77A-2300-4495FC43B9C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0907" y="2653123"/>
                  <a:ext cx="843562" cy="204334"/>
                </a:xfrm>
                <a:prstGeom prst="rect">
                  <a:avLst/>
                </a:prstGeom>
                <a:blipFill>
                  <a:blip r:embed="rId17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FE4210-D99B-2F2C-1CC0-6E2AA2E6731F}"/>
                    </a:ext>
                  </a:extLst>
                </p:cNvPr>
                <p:cNvSpPr txBox="1"/>
                <p:nvPr/>
              </p:nvSpPr>
              <p:spPr>
                <a:xfrm>
                  <a:off x="7059018" y="2342747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C86559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C86559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C86559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:0.915</m:t>
                        </m:r>
                      </m:oMath>
                    </m:oMathPara>
                  </a14:m>
                  <a:endParaRPr lang="en-US" sz="804" i="1" dirty="0">
                    <a:solidFill>
                      <a:srgbClr val="C86559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FE4210-D99B-2F2C-1CC0-6E2AA2E673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9018" y="2342747"/>
                  <a:ext cx="843562" cy="204334"/>
                </a:xfrm>
                <a:prstGeom prst="rect">
                  <a:avLst/>
                </a:prstGeom>
                <a:blipFill>
                  <a:blip r:embed="rId18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9282F5C-A757-9B58-2EE2-45FC53FD6168}"/>
                    </a:ext>
                  </a:extLst>
                </p:cNvPr>
                <p:cNvSpPr txBox="1"/>
                <p:nvPr/>
              </p:nvSpPr>
              <p:spPr>
                <a:xfrm>
                  <a:off x="7021836" y="1997643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804" i="1">
                              <a:solidFill>
                                <a:srgbClr val="B8C5D6"/>
                              </a:solidFill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a:rPr lang="en-US" sz="804" i="1">
                              <a:solidFill>
                                <a:srgbClr val="B8C5D6"/>
                              </a:solidFill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𝑓</m:t>
                          </m:r>
                        </m:e>
                        <m:sub>
                          <m:r>
                            <a:rPr lang="en-US" sz="804" i="1">
                              <a:solidFill>
                                <a:srgbClr val="B8C5D6"/>
                              </a:solidFill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𝑑</m:t>
                          </m:r>
                        </m:sub>
                      </m:sSub>
                      <m:r>
                        <a:rPr lang="en-US" sz="804" i="1">
                          <a:solidFill>
                            <a:srgbClr val="B8C5D6"/>
                          </a:solidFill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:</m:t>
                      </m:r>
                    </m:oMath>
                  </a14:m>
                  <a:r>
                    <a:rPr lang="en-US" sz="804" i="1" dirty="0">
                      <a:solidFill>
                        <a:srgbClr val="B8C5D6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</a:t>
                  </a:r>
                  <a:r>
                    <a:rPr lang="en-US" sz="804" dirty="0">
                      <a:solidFill>
                        <a:srgbClr val="B8C5D6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0.895</a:t>
                  </a:r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9282F5C-A757-9B58-2EE2-45FC53FD61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1836" y="1997643"/>
                  <a:ext cx="843562" cy="204334"/>
                </a:xfrm>
                <a:prstGeom prst="rect">
                  <a:avLst/>
                </a:prstGeom>
                <a:blipFill>
                  <a:blip r:embed="rId19"/>
                  <a:stretch>
                    <a:fillRect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D07A927-4B68-00CD-2863-2DA8214664B3}"/>
                    </a:ext>
                  </a:extLst>
                </p:cNvPr>
                <p:cNvSpPr txBox="1"/>
                <p:nvPr/>
              </p:nvSpPr>
              <p:spPr>
                <a:xfrm>
                  <a:off x="7059018" y="1676473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8C5D6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8C5D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8C5D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:0.887</m:t>
                        </m:r>
                      </m:oMath>
                    </m:oMathPara>
                  </a14:m>
                  <a:endParaRPr lang="en-US" sz="804" i="1" dirty="0">
                    <a:solidFill>
                      <a:srgbClr val="B8C5D6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D07A927-4B68-00CD-2863-2DA821466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9018" y="1676473"/>
                  <a:ext cx="843562" cy="204334"/>
                </a:xfrm>
                <a:prstGeom prst="rect">
                  <a:avLst/>
                </a:prstGeom>
                <a:blipFill>
                  <a:blip r:embed="rId20"/>
                  <a:stretch>
                    <a:fillRect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7E89A62-C084-D926-9AB6-4EE76CF8AFCF}"/>
                    </a:ext>
                  </a:extLst>
                </p:cNvPr>
                <p:cNvSpPr txBox="1"/>
                <p:nvPr/>
              </p:nvSpPr>
              <p:spPr>
                <a:xfrm>
                  <a:off x="7030475" y="1350336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804" i="1">
                              <a:solidFill>
                                <a:srgbClr val="BFCCDC"/>
                              </a:solidFill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a:rPr lang="en-US" sz="804" i="1">
                              <a:solidFill>
                                <a:srgbClr val="BFCCDC"/>
                              </a:solidFill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𝑓</m:t>
                          </m:r>
                        </m:e>
                        <m:sub>
                          <m:r>
                            <a:rPr lang="en-US" sz="804" i="1">
                              <a:solidFill>
                                <a:srgbClr val="BFCCDC"/>
                              </a:solidFill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𝑑</m:t>
                          </m:r>
                        </m:sub>
                      </m:sSub>
                      <m:r>
                        <a:rPr lang="en-US" sz="804" i="1">
                          <a:solidFill>
                            <a:srgbClr val="BFCCDC"/>
                          </a:solidFill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:</m:t>
                      </m:r>
                    </m:oMath>
                  </a14:m>
                  <a:r>
                    <a:rPr lang="en-US" sz="804" i="1" dirty="0">
                      <a:solidFill>
                        <a:srgbClr val="BFCCDC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</a:t>
                  </a:r>
                  <a:r>
                    <a:rPr lang="en-US" sz="804" dirty="0">
                      <a:solidFill>
                        <a:srgbClr val="BFCCDC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0.844</a:t>
                  </a:r>
                </a:p>
              </p:txBody>
            </p:sp>
          </mc:Choice>
          <mc:Fallback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7E89A62-C084-D926-9AB6-4EE76CF8AFC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30475" y="1350336"/>
                  <a:ext cx="843562" cy="204334"/>
                </a:xfrm>
                <a:prstGeom prst="rect">
                  <a:avLst/>
                </a:prstGeom>
                <a:blipFill>
                  <a:blip r:embed="rId21"/>
                  <a:stretch>
                    <a:fillRect b="-52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1668B64-59B5-525B-99B4-7A07BDF63919}"/>
                    </a:ext>
                  </a:extLst>
                </p:cNvPr>
                <p:cNvSpPr txBox="1"/>
                <p:nvPr/>
              </p:nvSpPr>
              <p:spPr>
                <a:xfrm>
                  <a:off x="7059018" y="1010603"/>
                  <a:ext cx="843562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FCCDC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FCCDC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FCCDC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FCCDC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:0.840</m:t>
                        </m:r>
                      </m:oMath>
                    </m:oMathPara>
                  </a14:m>
                  <a:endParaRPr lang="en-US" sz="804" i="1" dirty="0">
                    <a:solidFill>
                      <a:srgbClr val="BFCCDC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1668B64-59B5-525B-99B4-7A07BDF639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9018" y="1010603"/>
                  <a:ext cx="843562" cy="204334"/>
                </a:xfrm>
                <a:prstGeom prst="rect">
                  <a:avLst/>
                </a:prstGeom>
                <a:blipFill>
                  <a:blip r:embed="rId22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31B330E-8D44-D28C-2A6B-C524D12576B6}"/>
                </a:ext>
              </a:extLst>
            </p:cNvPr>
            <p:cNvSpPr txBox="1"/>
            <p:nvPr/>
          </p:nvSpPr>
          <p:spPr>
            <a:xfrm>
              <a:off x="1908806" y="2145099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Ni(100)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0A4A5A0-5E71-1AE3-E602-0A6371269694}"/>
                </a:ext>
              </a:extLst>
            </p:cNvPr>
            <p:cNvSpPr txBox="1"/>
            <p:nvPr/>
          </p:nvSpPr>
          <p:spPr>
            <a:xfrm>
              <a:off x="1908806" y="1851698"/>
              <a:ext cx="784683" cy="204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solidFill>
                    <a:srgbClr val="B6C4D4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Ni(111)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BE75F5F-30D9-E20A-6DE6-51D8B43C7CC8}"/>
                    </a:ext>
                  </a:extLst>
                </p:cNvPr>
                <p:cNvSpPr txBox="1"/>
                <p:nvPr/>
              </p:nvSpPr>
              <p:spPr>
                <a:xfrm>
                  <a:off x="4058569" y="2138599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6C4D4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6C4D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6C4D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6C4D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</m:t>
                        </m:r>
                        <m:r>
                          <m:rPr>
                            <m:nor/>
                          </m:rPr>
                          <a:rPr lang="en-US" sz="804" dirty="0">
                            <a:solidFill>
                              <a:srgbClr val="B6C4D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0.867</m:t>
                        </m:r>
                      </m:oMath>
                    </m:oMathPara>
                  </a14:m>
                  <a:endParaRPr lang="en-US" sz="804" dirty="0">
                    <a:solidFill>
                      <a:srgbClr val="B6C4D4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BE75F5F-30D9-E20A-6DE6-51D8B43C7CC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8569" y="2138599"/>
                  <a:ext cx="777240" cy="204334"/>
                </a:xfrm>
                <a:prstGeom prst="rect">
                  <a:avLst/>
                </a:prstGeom>
                <a:blipFill>
                  <a:blip r:embed="rId23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8E6AEE4A-F687-BAF9-98B2-B9D90BEBD1B5}"/>
                    </a:ext>
                  </a:extLst>
                </p:cNvPr>
                <p:cNvSpPr txBox="1"/>
                <p:nvPr/>
              </p:nvSpPr>
              <p:spPr>
                <a:xfrm>
                  <a:off x="4058569" y="1838006"/>
                  <a:ext cx="777240" cy="2043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804" i="1">
                                <a:solidFill>
                                  <a:srgbClr val="B6C4D4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804" i="1">
                                <a:solidFill>
                                  <a:srgbClr val="B6C4D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804" i="1">
                                <a:solidFill>
                                  <a:srgbClr val="B6C4D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sz="804" i="1">
                            <a:solidFill>
                              <a:srgbClr val="B6C4D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:</m:t>
                        </m:r>
                        <m:r>
                          <m:rPr>
                            <m:nor/>
                          </m:rPr>
                          <a:rPr lang="en-US" sz="804" dirty="0">
                            <a:solidFill>
                              <a:srgbClr val="B6C4D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0.860</m:t>
                        </m:r>
                      </m:oMath>
                    </m:oMathPara>
                  </a14:m>
                  <a:endParaRPr lang="en-US" sz="804" dirty="0">
                    <a:solidFill>
                      <a:srgbClr val="B6C4D4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8E6AEE4A-F687-BAF9-98B2-B9D90BEBD1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58569" y="1838006"/>
                  <a:ext cx="777240" cy="204334"/>
                </a:xfrm>
                <a:prstGeom prst="rect">
                  <a:avLst/>
                </a:prstGeom>
                <a:blipFill>
                  <a:blip r:embed="rId24"/>
                  <a:stretch>
                    <a:fillRect b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7A041F0-A2D7-C52C-F5C3-53931F707005}"/>
                </a:ext>
              </a:extLst>
            </p:cNvPr>
            <p:cNvSpPr txBox="1"/>
            <p:nvPr/>
          </p:nvSpPr>
          <p:spPr>
            <a:xfrm>
              <a:off x="4719826" y="519947"/>
              <a:ext cx="550469" cy="227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(b)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3C86879-95E5-0448-4EBD-B00901275E0A}"/>
                </a:ext>
              </a:extLst>
            </p:cNvPr>
            <p:cNvSpPr txBox="1"/>
            <p:nvPr/>
          </p:nvSpPr>
          <p:spPr>
            <a:xfrm>
              <a:off x="1466347" y="517041"/>
              <a:ext cx="550469" cy="227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4062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FC0A642-6D62-F0AC-EBF8-A683C7E84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60A3394-76F6-5A26-DD2A-F17A0F02ACDF}"/>
              </a:ext>
            </a:extLst>
          </p:cNvPr>
          <p:cNvGrpSpPr/>
          <p:nvPr/>
        </p:nvGrpSpPr>
        <p:grpSpPr>
          <a:xfrm>
            <a:off x="-895480" y="613085"/>
            <a:ext cx="7911219" cy="4058055"/>
            <a:chOff x="474" y="11531"/>
            <a:chExt cx="10358837" cy="5101853"/>
          </a:xfrm>
        </p:grpSpPr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A3AEDA49-F792-F476-1037-CCCC60C31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2541" y="1784602"/>
              <a:ext cx="4229313" cy="2891378"/>
            </a:xfrm>
            <a:prstGeom prst="rect">
              <a:avLst/>
            </a:prstGeom>
          </p:spPr>
        </p:pic>
        <p:pic>
          <p:nvPicPr>
            <p:cNvPr id="332" name="Graphic 331">
              <a:extLst>
                <a:ext uri="{FF2B5EF4-FFF2-40B4-BE49-F238E27FC236}">
                  <a16:creationId xmlns:a16="http://schemas.microsoft.com/office/drawing/2014/main" id="{E584B026-4EF4-68E6-365C-BA0F38C06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843139" y="1787744"/>
              <a:ext cx="4501373" cy="2888236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56C0A0DD-E6B4-3C4D-B070-3BDA1B311FC9}"/>
                    </a:ext>
                  </a:extLst>
                </p:cNvPr>
                <p:cNvSpPr txBox="1"/>
                <p:nvPr/>
              </p:nvSpPr>
              <p:spPr>
                <a:xfrm rot="16200000">
                  <a:off x="3981913" y="2805470"/>
                  <a:ext cx="1564946" cy="333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m</a:t>
                  </a:r>
                  <a:r>
                    <a:rPr lang="en-US" sz="966" baseline="-25000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aGC-DFT</a:t>
                  </a:r>
                  <a14:m>
                    <m:oMath xmlns:m="http://schemas.openxmlformats.org/officeDocument/2006/math"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 (</m:t>
                      </m:r>
                      <m:f>
                        <m:fPr>
                          <m:ctrlPr>
                            <a:rPr lang="en-US" sz="966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eV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V</m:t>
                          </m:r>
                        </m:den>
                      </m:f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)</m:t>
                      </m:r>
                    </m:oMath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56C0A0DD-E6B4-3C4D-B070-3BDA1B311FC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3981913" y="2805470"/>
                  <a:ext cx="1564946" cy="33339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6" name="TextBox 185">
                  <a:extLst>
                    <a:ext uri="{FF2B5EF4-FFF2-40B4-BE49-F238E27FC236}">
                      <a16:creationId xmlns:a16="http://schemas.microsoft.com/office/drawing/2014/main" id="{6EEE2E0B-EFEA-774D-93AB-22E65D4CD27D}"/>
                    </a:ext>
                  </a:extLst>
                </p:cNvPr>
                <p:cNvSpPr txBox="1"/>
                <p:nvPr/>
              </p:nvSpPr>
              <p:spPr>
                <a:xfrm>
                  <a:off x="6149087" y="4623484"/>
                  <a:ext cx="2765815" cy="3486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lang="el-GR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r>
                              <a:rPr lang="el-GR" sz="966" i="1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‡</m:t>
                            </m:r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 </m:t>
                            </m:r>
                          </m:sub>
                        </m:sSub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966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009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1009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μ</m:t>
                                </m:r>
                              </m:e>
                              <m:sub>
                                <m:r>
                                  <a:rPr lang="en-US" sz="1009" i="1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‡</m:t>
                                </m:r>
                                <m:r>
                                  <m:rPr>
                                    <m:nor/>
                                  </m:rPr>
                                  <a:rPr lang="en-US" sz="1009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 </m:t>
                                </m:r>
                              </m:sub>
                            </m:sSub>
                            <m: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66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N</m:t>
                            </m:r>
                            <m:sSubSup>
                              <m:sSubSupPr>
                                <m:ctrlPr>
                                  <a:rPr lang="en-US" sz="966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sz="966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∗</m:t>
                                </m:r>
                              </m:sup>
                            </m:sSubSup>
                          </m:sub>
                        </m:sSub>
                        <m:r>
                          <a:rPr lang="en-US" sz="966" i="1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 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D</m:t>
                        </m:r>
                        <m:r>
                          <a:rPr lang="en-US" sz="966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)</m:t>
                        </m:r>
                      </m:oMath>
                    </m:oMathPara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186" name="TextBox 185">
                  <a:extLst>
                    <a:ext uri="{FF2B5EF4-FFF2-40B4-BE49-F238E27FC236}">
                      <a16:creationId xmlns:a16="http://schemas.microsoft.com/office/drawing/2014/main" id="{6EEE2E0B-EFEA-774D-93AB-22E65D4CD27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49087" y="4623484"/>
                  <a:ext cx="2765815" cy="348651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1AE13FB1-FC4B-C105-1F25-5B07223D18A1}"/>
                </a:ext>
              </a:extLst>
            </p:cNvPr>
            <p:cNvSpPr txBox="1"/>
            <p:nvPr/>
          </p:nvSpPr>
          <p:spPr>
            <a:xfrm>
              <a:off x="4567174" y="1513162"/>
              <a:ext cx="464302" cy="489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(b)</a:t>
              </a:r>
            </a:p>
          </p:txBody>
        </p:sp>
        <p:pic>
          <p:nvPicPr>
            <p:cNvPr id="319" name="Graphic 318">
              <a:extLst>
                <a:ext uri="{FF2B5EF4-FFF2-40B4-BE49-F238E27FC236}">
                  <a16:creationId xmlns:a16="http://schemas.microsoft.com/office/drawing/2014/main" id="{5EC80131-8EDE-988C-E285-7C88595C7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81301"/>
            <a:stretch/>
          </p:blipFill>
          <p:spPr>
            <a:xfrm>
              <a:off x="9289343" y="1787744"/>
              <a:ext cx="835746" cy="2888236"/>
            </a:xfrm>
            <a:prstGeom prst="rect">
              <a:avLst/>
            </a:prstGeom>
          </p:spPr>
        </p:pic>
        <p:grpSp>
          <p:nvGrpSpPr>
            <p:cNvPr id="343" name="Group 342">
              <a:extLst>
                <a:ext uri="{FF2B5EF4-FFF2-40B4-BE49-F238E27FC236}">
                  <a16:creationId xmlns:a16="http://schemas.microsoft.com/office/drawing/2014/main" id="{33DE2F2E-9100-186C-6760-AF145F34FC40}"/>
                </a:ext>
              </a:extLst>
            </p:cNvPr>
            <p:cNvGrpSpPr/>
            <p:nvPr/>
          </p:nvGrpSpPr>
          <p:grpSpPr>
            <a:xfrm>
              <a:off x="5582470" y="1986819"/>
              <a:ext cx="3479380" cy="2385013"/>
              <a:chOff x="4665307" y="2262221"/>
              <a:chExt cx="3346409" cy="2320306"/>
            </a:xfrm>
          </p:grpSpPr>
          <p:sp>
            <p:nvSpPr>
              <p:cNvPr id="206" name="TextBox 205">
                <a:extLst>
                  <a:ext uri="{FF2B5EF4-FFF2-40B4-BE49-F238E27FC236}">
                    <a16:creationId xmlns:a16="http://schemas.microsoft.com/office/drawing/2014/main" id="{32040E6C-734E-726C-A8EC-3A80F31D23C1}"/>
                  </a:ext>
                </a:extLst>
              </p:cNvPr>
              <p:cNvSpPr txBox="1"/>
              <p:nvPr/>
            </p:nvSpPr>
            <p:spPr>
              <a:xfrm>
                <a:off x="4965026" y="2443638"/>
                <a:ext cx="1526978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</a:t>
                </a:r>
                <a:r>
                  <a:rPr lang="en-US" sz="804" baseline="30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2</a:t>
                </a:r>
                <a:r>
                  <a: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=1.00 </a:t>
                </a:r>
              </a:p>
            </p:txBody>
          </p:sp>
          <p:sp>
            <p:nvSpPr>
              <p:cNvPr id="320" name="TextBox 319">
                <a:extLst>
                  <a:ext uri="{FF2B5EF4-FFF2-40B4-BE49-F238E27FC236}">
                    <a16:creationId xmlns:a16="http://schemas.microsoft.com/office/drawing/2014/main" id="{9E218E7F-58D2-C074-07F4-EA1FBC1CD5C5}"/>
                  </a:ext>
                </a:extLst>
              </p:cNvPr>
              <p:cNvSpPr txBox="1"/>
              <p:nvPr/>
            </p:nvSpPr>
            <p:spPr>
              <a:xfrm>
                <a:off x="7579550" y="2323581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 </a:t>
                </a:r>
              </a:p>
            </p:txBody>
          </p:sp>
          <p:sp>
            <p:nvSpPr>
              <p:cNvPr id="321" name="TextBox 320">
                <a:extLst>
                  <a:ext uri="{FF2B5EF4-FFF2-40B4-BE49-F238E27FC236}">
                    <a16:creationId xmlns:a16="http://schemas.microsoft.com/office/drawing/2014/main" id="{B9FF299B-98F8-ABDC-BF5A-968FAC58E139}"/>
                  </a:ext>
                </a:extLst>
              </p:cNvPr>
              <p:cNvSpPr txBox="1"/>
              <p:nvPr/>
            </p:nvSpPr>
            <p:spPr>
              <a:xfrm>
                <a:off x="4665307" y="4166870"/>
                <a:ext cx="432166" cy="415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322" name="TextBox 321">
                <a:extLst>
                  <a:ext uri="{FF2B5EF4-FFF2-40B4-BE49-F238E27FC236}">
                    <a16:creationId xmlns:a16="http://schemas.microsoft.com/office/drawing/2014/main" id="{0DB13F6A-7A64-A5EE-C91B-BF9B91D304B6}"/>
                  </a:ext>
                </a:extLst>
              </p:cNvPr>
              <p:cNvSpPr txBox="1"/>
              <p:nvPr/>
            </p:nvSpPr>
            <p:spPr>
              <a:xfrm>
                <a:off x="4975195" y="3979226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323" name="TextBox 322">
                <a:extLst>
                  <a:ext uri="{FF2B5EF4-FFF2-40B4-BE49-F238E27FC236}">
                    <a16:creationId xmlns:a16="http://schemas.microsoft.com/office/drawing/2014/main" id="{39311B1B-D58B-3837-AEC2-9E8B5853DDD3}"/>
                  </a:ext>
                </a:extLst>
              </p:cNvPr>
              <p:cNvSpPr txBox="1"/>
              <p:nvPr/>
            </p:nvSpPr>
            <p:spPr>
              <a:xfrm>
                <a:off x="5451718" y="4072881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Cu </a:t>
                </a:r>
              </a:p>
            </p:txBody>
          </p:sp>
          <p:sp>
            <p:nvSpPr>
              <p:cNvPr id="324" name="TextBox 323">
                <a:extLst>
                  <a:ext uri="{FF2B5EF4-FFF2-40B4-BE49-F238E27FC236}">
                    <a16:creationId xmlns:a16="http://schemas.microsoft.com/office/drawing/2014/main" id="{A7ED1F4B-C579-4CD5-8BA1-DB55F36FC8F0}"/>
                  </a:ext>
                </a:extLst>
              </p:cNvPr>
              <p:cNvSpPr txBox="1"/>
              <p:nvPr/>
            </p:nvSpPr>
            <p:spPr>
              <a:xfrm>
                <a:off x="5392904" y="3691520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 </a:t>
                </a:r>
              </a:p>
            </p:txBody>
          </p:sp>
          <p:sp>
            <p:nvSpPr>
              <p:cNvPr id="325" name="TextBox 324">
                <a:extLst>
                  <a:ext uri="{FF2B5EF4-FFF2-40B4-BE49-F238E27FC236}">
                    <a16:creationId xmlns:a16="http://schemas.microsoft.com/office/drawing/2014/main" id="{1DAE9084-98B5-B5CC-D567-5AD772D14D86}"/>
                  </a:ext>
                </a:extLst>
              </p:cNvPr>
              <p:cNvSpPr txBox="1"/>
              <p:nvPr/>
            </p:nvSpPr>
            <p:spPr>
              <a:xfrm>
                <a:off x="5772028" y="3914225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 </a:t>
                </a:r>
              </a:p>
            </p:txBody>
          </p: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F2DD02B9-E92B-9F53-3159-8EEA9D3749ED}"/>
                  </a:ext>
                </a:extLst>
              </p:cNvPr>
              <p:cNvSpPr txBox="1"/>
              <p:nvPr/>
            </p:nvSpPr>
            <p:spPr>
              <a:xfrm>
                <a:off x="5670649" y="3461897"/>
                <a:ext cx="432166" cy="415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 </a:t>
                </a:r>
              </a:p>
            </p:txBody>
          </p:sp>
          <p:sp>
            <p:nvSpPr>
              <p:cNvPr id="329" name="TextBox 328">
                <a:extLst>
                  <a:ext uri="{FF2B5EF4-FFF2-40B4-BE49-F238E27FC236}">
                    <a16:creationId xmlns:a16="http://schemas.microsoft.com/office/drawing/2014/main" id="{51BDD752-6C9F-0AAE-C89C-ECB19BCAE5E5}"/>
                  </a:ext>
                </a:extLst>
              </p:cNvPr>
              <p:cNvSpPr txBox="1"/>
              <p:nvPr/>
            </p:nvSpPr>
            <p:spPr>
              <a:xfrm>
                <a:off x="6031125" y="3298872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Ni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330" name="TextBox 329">
                <a:extLst>
                  <a:ext uri="{FF2B5EF4-FFF2-40B4-BE49-F238E27FC236}">
                    <a16:creationId xmlns:a16="http://schemas.microsoft.com/office/drawing/2014/main" id="{1B4990AB-6DCE-435C-399C-E93332D6BB03}"/>
                  </a:ext>
                </a:extLst>
              </p:cNvPr>
              <p:cNvSpPr txBox="1"/>
              <p:nvPr/>
            </p:nvSpPr>
            <p:spPr>
              <a:xfrm>
                <a:off x="6162403" y="3624912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</a:p>
            </p:txBody>
          </p:sp>
          <p:sp>
            <p:nvSpPr>
              <p:cNvPr id="333" name="TextBox 332">
                <a:extLst>
                  <a:ext uri="{FF2B5EF4-FFF2-40B4-BE49-F238E27FC236}">
                    <a16:creationId xmlns:a16="http://schemas.microsoft.com/office/drawing/2014/main" id="{42EE20CB-E1AB-B46A-F9EE-C3FDEDE201D0}"/>
                  </a:ext>
                </a:extLst>
              </p:cNvPr>
              <p:cNvSpPr txBox="1"/>
              <p:nvPr/>
            </p:nvSpPr>
            <p:spPr>
              <a:xfrm>
                <a:off x="6087130" y="3794781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Pd</a:t>
                </a:r>
              </a:p>
            </p:txBody>
          </p:sp>
          <p:sp>
            <p:nvSpPr>
              <p:cNvPr id="334" name="TextBox 333">
                <a:extLst>
                  <a:ext uri="{FF2B5EF4-FFF2-40B4-BE49-F238E27FC236}">
                    <a16:creationId xmlns:a16="http://schemas.microsoft.com/office/drawing/2014/main" id="{90632FB5-0FED-5090-A2ED-891C45FE88F6}"/>
                  </a:ext>
                </a:extLst>
              </p:cNvPr>
              <p:cNvSpPr txBox="1"/>
              <p:nvPr/>
            </p:nvSpPr>
            <p:spPr>
              <a:xfrm>
                <a:off x="6558076" y="3413207"/>
                <a:ext cx="432166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Cu</a:t>
                </a:r>
              </a:p>
            </p:txBody>
          </p:sp>
          <p:sp>
            <p:nvSpPr>
              <p:cNvPr id="335" name="TextBox 334">
                <a:extLst>
                  <a:ext uri="{FF2B5EF4-FFF2-40B4-BE49-F238E27FC236}">
                    <a16:creationId xmlns:a16="http://schemas.microsoft.com/office/drawing/2014/main" id="{E52266D6-D45D-D4D4-57B7-DA7B77AF42C1}"/>
                  </a:ext>
                </a:extLst>
              </p:cNvPr>
              <p:cNvSpPr txBox="1"/>
              <p:nvPr/>
            </p:nvSpPr>
            <p:spPr>
              <a:xfrm>
                <a:off x="6727166" y="3241327"/>
                <a:ext cx="432166" cy="415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336" name="TextBox 335">
                <a:extLst>
                  <a:ext uri="{FF2B5EF4-FFF2-40B4-BE49-F238E27FC236}">
                    <a16:creationId xmlns:a16="http://schemas.microsoft.com/office/drawing/2014/main" id="{A715C063-B5AA-E116-E438-FDBC6BCD78DC}"/>
                  </a:ext>
                </a:extLst>
              </p:cNvPr>
              <p:cNvSpPr txBox="1"/>
              <p:nvPr/>
            </p:nvSpPr>
            <p:spPr>
              <a:xfrm>
                <a:off x="6614538" y="2877454"/>
                <a:ext cx="432166" cy="415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Ru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337" name="TextBox 336">
                <a:extLst>
                  <a:ext uri="{FF2B5EF4-FFF2-40B4-BE49-F238E27FC236}">
                    <a16:creationId xmlns:a16="http://schemas.microsoft.com/office/drawing/2014/main" id="{240380FF-CD9C-8BD0-49EA-635BF467CD5C}"/>
                  </a:ext>
                </a:extLst>
              </p:cNvPr>
              <p:cNvSpPr txBox="1"/>
              <p:nvPr/>
            </p:nvSpPr>
            <p:spPr>
              <a:xfrm>
                <a:off x="7036257" y="3085424"/>
                <a:ext cx="432166" cy="415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b="1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Rh</a:t>
                </a:r>
                <a:r>
                  <a:rPr lang="en-US" sz="804" b="1" baseline="-25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1</a:t>
                </a:r>
                <a:endParaRPr lang="en-US" sz="804" b="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C3051C74-FFC6-9121-5434-04D6593A89C8}"/>
                  </a:ext>
                </a:extLst>
              </p:cNvPr>
              <p:cNvSpPr/>
              <p:nvPr/>
            </p:nvSpPr>
            <p:spPr>
              <a:xfrm>
                <a:off x="7048884" y="4368697"/>
                <a:ext cx="147313" cy="15095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97F3C13B-D648-D6B9-EC15-9A4FD1CFC8D7}"/>
                  </a:ext>
                </a:extLst>
              </p:cNvPr>
              <p:cNvSpPr/>
              <p:nvPr/>
            </p:nvSpPr>
            <p:spPr>
              <a:xfrm>
                <a:off x="7038766" y="4172527"/>
                <a:ext cx="155448" cy="15544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1" name="TextBox 340">
                <a:extLst>
                  <a:ext uri="{FF2B5EF4-FFF2-40B4-BE49-F238E27FC236}">
                    <a16:creationId xmlns:a16="http://schemas.microsoft.com/office/drawing/2014/main" id="{091A0675-43A6-E2C5-D089-DFC3893E924D}"/>
                  </a:ext>
                </a:extLst>
              </p:cNvPr>
              <p:cNvSpPr txBox="1"/>
              <p:nvPr/>
            </p:nvSpPr>
            <p:spPr>
              <a:xfrm>
                <a:off x="7127468" y="4306850"/>
                <a:ext cx="608990" cy="264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4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(100) 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42" name="TextBox 341">
                    <a:extLst>
                      <a:ext uri="{FF2B5EF4-FFF2-40B4-BE49-F238E27FC236}">
                        <a16:creationId xmlns:a16="http://schemas.microsoft.com/office/drawing/2014/main" id="{E9918061-1F02-9DE4-1BB2-83C3C911CB99}"/>
                      </a:ext>
                    </a:extLst>
                  </p:cNvPr>
                  <p:cNvSpPr txBox="1"/>
                  <p:nvPr/>
                </p:nvSpPr>
                <p:spPr>
                  <a:xfrm>
                    <a:off x="4750926" y="2262221"/>
                    <a:ext cx="1825097" cy="15136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nor/>
                            </m:rPr>
                            <a:rPr lang="en-US" sz="804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804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m:rPr>
                              <m:nor/>
                            </m:rPr>
                            <a:rPr lang="en-US" sz="804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US" sz="804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  <m:r>
                            <a:rPr lang="en-US" sz="804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=0.13</m:t>
                          </m:r>
                          <m:sSub>
                            <m:sSub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m:rPr>
                                  <m:sty m:val="p"/>
                                </m:rPr>
                                <a:rPr lang="el-GR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a:rPr lang="el-GR" sz="804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</m:sub>
                          </m:sSub>
                          <m:r>
                            <a:rPr lang="en-US" sz="804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−0.002</m:t>
                          </m:r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342" name="TextBox 341">
                    <a:extLst>
                      <a:ext uri="{FF2B5EF4-FFF2-40B4-BE49-F238E27FC236}">
                        <a16:creationId xmlns:a16="http://schemas.microsoft.com/office/drawing/2014/main" id="{E9918061-1F02-9DE4-1BB2-83C3C911CB9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50926" y="2262221"/>
                    <a:ext cx="1825097" cy="151362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870" r="-870" b="-3636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TextBox 347">
                  <a:extLst>
                    <a:ext uri="{FF2B5EF4-FFF2-40B4-BE49-F238E27FC236}">
                      <a16:creationId xmlns:a16="http://schemas.microsoft.com/office/drawing/2014/main" id="{C60AD353-8E57-D564-005A-F8F832C2C915}"/>
                    </a:ext>
                  </a:extLst>
                </p:cNvPr>
                <p:cNvSpPr txBox="1"/>
                <p:nvPr/>
              </p:nvSpPr>
              <p:spPr>
                <a:xfrm rot="16200000">
                  <a:off x="9391120" y="2892237"/>
                  <a:ext cx="1602986" cy="333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m</a:t>
                  </a:r>
                  <a:r>
                    <a:rPr lang="en-US" sz="966" baseline="-25000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aGC-DFT</a:t>
                  </a:r>
                  <a14:m>
                    <m:oMath xmlns:m="http://schemas.openxmlformats.org/officeDocument/2006/math"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 (</m:t>
                      </m:r>
                      <m:f>
                        <m:fPr>
                          <m:ctrlPr>
                            <a:rPr lang="en-US" sz="966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eV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V</m:t>
                          </m:r>
                        </m:den>
                      </m:f>
                      <m:r>
                        <a:rPr lang="en-US" sz="966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)</m:t>
                      </m:r>
                    </m:oMath>
                  </a14:m>
                  <a:endPara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348" name="TextBox 347">
                  <a:extLst>
                    <a:ext uri="{FF2B5EF4-FFF2-40B4-BE49-F238E27FC236}">
                      <a16:creationId xmlns:a16="http://schemas.microsoft.com/office/drawing/2014/main" id="{C60AD353-8E57-D564-005A-F8F832C2C9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9391120" y="2892237"/>
                  <a:ext cx="1602986" cy="333397"/>
                </a:xfrm>
                <a:prstGeom prst="rect">
                  <a:avLst/>
                </a:prstGeom>
                <a:blipFill>
                  <a:blip r:embed="rId12"/>
                  <a:stretch>
                    <a:fillRect r="-190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011D2B02-7C1D-D51A-DB02-3E7EA4AEFB05}"/>
                </a:ext>
              </a:extLst>
            </p:cNvPr>
            <p:cNvGrpSpPr/>
            <p:nvPr/>
          </p:nvGrpSpPr>
          <p:grpSpPr>
            <a:xfrm>
              <a:off x="6354010" y="1133495"/>
              <a:ext cx="1051989" cy="736553"/>
              <a:chOff x="1630467" y="536903"/>
              <a:chExt cx="1004308" cy="729488"/>
            </a:xfrm>
          </p:grpSpPr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6BC5899A-4B26-27EE-ABD3-F35AE8C5240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630467" y="672904"/>
                <a:ext cx="674750" cy="593487"/>
                <a:chOff x="15667395" y="16714059"/>
                <a:chExt cx="2575593" cy="2265406"/>
              </a:xfrm>
            </p:grpSpPr>
            <p:sp>
              <p:nvSpPr>
                <p:cNvPr id="267" name="Oval 266">
                  <a:extLst>
                    <a:ext uri="{FF2B5EF4-FFF2-40B4-BE49-F238E27FC236}">
                      <a16:creationId xmlns:a16="http://schemas.microsoft.com/office/drawing/2014/main" id="{8CFEB79D-2FDE-81B7-D5F1-834B6429275B}"/>
                    </a:ext>
                  </a:extLst>
                </p:cNvPr>
                <p:cNvSpPr/>
                <p:nvPr/>
              </p:nvSpPr>
              <p:spPr>
                <a:xfrm>
                  <a:off x="15667395" y="17631907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8" name="Oval 267">
                  <a:extLst>
                    <a:ext uri="{FF2B5EF4-FFF2-40B4-BE49-F238E27FC236}">
                      <a16:creationId xmlns:a16="http://schemas.microsoft.com/office/drawing/2014/main" id="{55B7F6CD-FA35-C115-7734-37433590CB35}"/>
                    </a:ext>
                  </a:extLst>
                </p:cNvPr>
                <p:cNvSpPr/>
                <p:nvPr/>
              </p:nvSpPr>
              <p:spPr>
                <a:xfrm>
                  <a:off x="16328760" y="17616668"/>
                  <a:ext cx="629396" cy="661854"/>
                </a:xfrm>
                <a:prstGeom prst="ellipse">
                  <a:avLst/>
                </a:prstGeom>
                <a:solidFill>
                  <a:srgbClr val="E6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9" name="Oval 268">
                  <a:extLst>
                    <a:ext uri="{FF2B5EF4-FFF2-40B4-BE49-F238E27FC236}">
                      <a16:creationId xmlns:a16="http://schemas.microsoft.com/office/drawing/2014/main" id="{E118AEE7-0D7C-014E-4A01-5199EFC619CA}"/>
                    </a:ext>
                  </a:extLst>
                </p:cNvPr>
                <p:cNvSpPr/>
                <p:nvPr/>
              </p:nvSpPr>
              <p:spPr>
                <a:xfrm>
                  <a:off x="16984195" y="17631909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0" name="Oval 269">
                  <a:extLst>
                    <a:ext uri="{FF2B5EF4-FFF2-40B4-BE49-F238E27FC236}">
                      <a16:creationId xmlns:a16="http://schemas.microsoft.com/office/drawing/2014/main" id="{9095326D-90B1-820F-98C9-B258E5531185}"/>
                    </a:ext>
                  </a:extLst>
                </p:cNvPr>
                <p:cNvSpPr/>
                <p:nvPr/>
              </p:nvSpPr>
              <p:spPr>
                <a:xfrm>
                  <a:off x="17613592" y="17631909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13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1" name="Oval 270">
                  <a:extLst>
                    <a:ext uri="{FF2B5EF4-FFF2-40B4-BE49-F238E27FC236}">
                      <a16:creationId xmlns:a16="http://schemas.microsoft.com/office/drawing/2014/main" id="{680C9AD3-C405-6FBA-11DB-C226E9B03521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2" name="Oval 271">
                  <a:extLst>
                    <a:ext uri="{FF2B5EF4-FFF2-40B4-BE49-F238E27FC236}">
                      <a16:creationId xmlns:a16="http://schemas.microsoft.com/office/drawing/2014/main" id="{6D24B1EE-2954-91F7-C01F-7AB82046C445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26EA1F46-44DC-60A1-BDFA-659E21FB1E17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BB7F1D8-6DA7-8C64-2097-40A7A1C50D9F}"/>
                    </a:ext>
                  </a:extLst>
                </p:cNvPr>
                <p:cNvSpPr/>
                <p:nvPr/>
              </p:nvSpPr>
              <p:spPr>
                <a:xfrm>
                  <a:off x="17613592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75" name="Group 274">
                  <a:extLst>
                    <a:ext uri="{FF2B5EF4-FFF2-40B4-BE49-F238E27FC236}">
                      <a16:creationId xmlns:a16="http://schemas.microsoft.com/office/drawing/2014/main" id="{7B709C38-1D12-8D84-2BC1-1F65BA5E3960}"/>
                    </a:ext>
                  </a:extLst>
                </p:cNvPr>
                <p:cNvGrpSpPr/>
                <p:nvPr/>
              </p:nvGrpSpPr>
              <p:grpSpPr>
                <a:xfrm>
                  <a:off x="16524550" y="16714059"/>
                  <a:ext cx="1071209" cy="861154"/>
                  <a:chOff x="2134882" y="2874264"/>
                  <a:chExt cx="771308" cy="583480"/>
                </a:xfrm>
              </p:grpSpPr>
              <p:sp>
                <p:nvSpPr>
                  <p:cNvPr id="276" name="Oval 275">
                    <a:extLst>
                      <a:ext uri="{FF2B5EF4-FFF2-40B4-BE49-F238E27FC236}">
                        <a16:creationId xmlns:a16="http://schemas.microsoft.com/office/drawing/2014/main" id="{E7C17C42-92C1-E7DB-DC1F-34D9A3450EF8}"/>
                      </a:ext>
                    </a:extLst>
                  </p:cNvPr>
                  <p:cNvSpPr/>
                  <p:nvPr/>
                </p:nvSpPr>
                <p:spPr>
                  <a:xfrm>
                    <a:off x="2668447" y="3220000"/>
                    <a:ext cx="237743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277" name="Oval 276">
                    <a:extLst>
                      <a:ext uri="{FF2B5EF4-FFF2-40B4-BE49-F238E27FC236}">
                        <a16:creationId xmlns:a16="http://schemas.microsoft.com/office/drawing/2014/main" id="{0F8F3218-0D7B-E37F-457E-F41BA35C3377}"/>
                      </a:ext>
                    </a:extLst>
                  </p:cNvPr>
                  <p:cNvSpPr/>
                  <p:nvPr/>
                </p:nvSpPr>
                <p:spPr>
                  <a:xfrm>
                    <a:off x="2291964" y="3072384"/>
                    <a:ext cx="274320" cy="274320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278" name="Oval 277">
                    <a:extLst>
                      <a:ext uri="{FF2B5EF4-FFF2-40B4-BE49-F238E27FC236}">
                        <a16:creationId xmlns:a16="http://schemas.microsoft.com/office/drawing/2014/main" id="{15BD9543-49D3-3FDC-09D2-96D80890975E}"/>
                      </a:ext>
                    </a:extLst>
                  </p:cNvPr>
                  <p:cNvSpPr/>
                  <p:nvPr/>
                </p:nvSpPr>
                <p:spPr>
                  <a:xfrm>
                    <a:off x="2310252" y="2874264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279" name="Oval 278">
                    <a:extLst>
                      <a:ext uri="{FF2B5EF4-FFF2-40B4-BE49-F238E27FC236}">
                        <a16:creationId xmlns:a16="http://schemas.microsoft.com/office/drawing/2014/main" id="{73D56D4D-8F09-0F2D-8E79-C1C727EA9EF0}"/>
                      </a:ext>
                    </a:extLst>
                  </p:cNvPr>
                  <p:cNvSpPr/>
                  <p:nvPr/>
                </p:nvSpPr>
                <p:spPr>
                  <a:xfrm>
                    <a:off x="2134882" y="3207512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</p:grp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66" name="TextBox 265">
                    <a:extLst>
                      <a:ext uri="{FF2B5EF4-FFF2-40B4-BE49-F238E27FC236}">
                        <a16:creationId xmlns:a16="http://schemas.microsoft.com/office/drawing/2014/main" id="{A09AACDB-68A0-978B-97CD-04A7DAC83273}"/>
                      </a:ext>
                    </a:extLst>
                  </p:cNvPr>
                  <p:cNvSpPr txBox="1"/>
                  <p:nvPr/>
                </p:nvSpPr>
                <p:spPr>
                  <a:xfrm>
                    <a:off x="2056152" y="536903"/>
                    <a:ext cx="578623" cy="269060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a:rPr lang="en-US" sz="804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  <m:r>
                                <m:rPr>
                                  <m:nor/>
                                </m:rP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 </m:t>
                              </m:r>
                            </m:sub>
                          </m:sSub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266" name="TextBox 265">
                    <a:extLst>
                      <a:ext uri="{FF2B5EF4-FFF2-40B4-BE49-F238E27FC236}">
                        <a16:creationId xmlns:a16="http://schemas.microsoft.com/office/drawing/2014/main" id="{A09AACDB-68A0-978B-97CD-04A7DAC8327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56152" y="536903"/>
                    <a:ext cx="578623" cy="269060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b="-5556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F054E7E7-D8CC-C819-66DE-B288CCDE7AFF}"/>
                </a:ext>
              </a:extLst>
            </p:cNvPr>
            <p:cNvGrpSpPr/>
            <p:nvPr/>
          </p:nvGrpSpPr>
          <p:grpSpPr>
            <a:xfrm>
              <a:off x="7647504" y="1159718"/>
              <a:ext cx="871211" cy="715379"/>
              <a:chOff x="5968042" y="404391"/>
              <a:chExt cx="657743" cy="542377"/>
            </a:xfrm>
          </p:grpSpPr>
          <p:grpSp>
            <p:nvGrpSpPr>
              <p:cNvPr id="296" name="Group 295">
                <a:extLst>
                  <a:ext uri="{FF2B5EF4-FFF2-40B4-BE49-F238E27FC236}">
                    <a16:creationId xmlns:a16="http://schemas.microsoft.com/office/drawing/2014/main" id="{03D9AD94-5D1A-E0E3-D46E-D30D4B2C09A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968042" y="511338"/>
                <a:ext cx="553773" cy="435430"/>
                <a:chOff x="15667395" y="16714059"/>
                <a:chExt cx="2575593" cy="2265406"/>
              </a:xfrm>
            </p:grpSpPr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ED8F84EF-E4CA-C2E0-E0F0-51950A14AEA6}"/>
                    </a:ext>
                  </a:extLst>
                </p:cNvPr>
                <p:cNvSpPr/>
                <p:nvPr/>
              </p:nvSpPr>
              <p:spPr>
                <a:xfrm>
                  <a:off x="15667395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A18D6F40-265B-0E6C-649F-4D0E14B397FD}"/>
                    </a:ext>
                  </a:extLst>
                </p:cNvPr>
                <p:cNvSpPr/>
                <p:nvPr/>
              </p:nvSpPr>
              <p:spPr>
                <a:xfrm>
                  <a:off x="16328760" y="17616669"/>
                  <a:ext cx="629395" cy="661855"/>
                </a:xfrm>
                <a:prstGeom prst="ellipse">
                  <a:avLst/>
                </a:prstGeom>
                <a:solidFill>
                  <a:srgbClr val="E6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D4D97FA6-3D10-ADEA-E7A7-9C18191BD908}"/>
                    </a:ext>
                  </a:extLst>
                </p:cNvPr>
                <p:cNvSpPr/>
                <p:nvPr/>
              </p:nvSpPr>
              <p:spPr>
                <a:xfrm>
                  <a:off x="16984196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49852949-2BAF-1B8D-C531-EB2F28248CB2}"/>
                    </a:ext>
                  </a:extLst>
                </p:cNvPr>
                <p:cNvSpPr/>
                <p:nvPr/>
              </p:nvSpPr>
              <p:spPr>
                <a:xfrm>
                  <a:off x="17613593" y="17631908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1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15FF215E-2C02-D10F-1C5D-190058BEBC7C}"/>
                    </a:ext>
                  </a:extLst>
                </p:cNvPr>
                <p:cNvSpPr/>
                <p:nvPr/>
              </p:nvSpPr>
              <p:spPr>
                <a:xfrm>
                  <a:off x="15667395" y="18310612"/>
                  <a:ext cx="629395" cy="661855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86C8EA75-91C1-064D-51F8-4DA2CBE31CD4}"/>
                    </a:ext>
                  </a:extLst>
                </p:cNvPr>
                <p:cNvSpPr/>
                <p:nvPr/>
              </p:nvSpPr>
              <p:spPr>
                <a:xfrm>
                  <a:off x="16311639" y="18317611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5">
                    <a:shade val="15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5BB50DB6-4054-6311-7E69-96262E187CCC}"/>
                    </a:ext>
                  </a:extLst>
                </p:cNvPr>
                <p:cNvSpPr/>
                <p:nvPr/>
              </p:nvSpPr>
              <p:spPr>
                <a:xfrm>
                  <a:off x="16984195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4FB1221-E697-DBA5-1518-ECC5D9DC4ACF}"/>
                    </a:ext>
                  </a:extLst>
                </p:cNvPr>
                <p:cNvSpPr/>
                <p:nvPr/>
              </p:nvSpPr>
              <p:spPr>
                <a:xfrm>
                  <a:off x="17613592" y="18310615"/>
                  <a:ext cx="629396" cy="661854"/>
                </a:xfrm>
                <a:prstGeom prst="ellipse">
                  <a:avLst/>
                </a:prstGeom>
                <a:solidFill>
                  <a:srgbClr val="E5D8C8"/>
                </a:solidFill>
                <a:ln w="12700">
                  <a:solidFill>
                    <a:srgbClr val="A78966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07A5B342-3F0C-FE01-366E-258F3DADEDA9}"/>
                    </a:ext>
                  </a:extLst>
                </p:cNvPr>
                <p:cNvGrpSpPr/>
                <p:nvPr/>
              </p:nvGrpSpPr>
              <p:grpSpPr>
                <a:xfrm>
                  <a:off x="16524549" y="16714059"/>
                  <a:ext cx="827729" cy="842723"/>
                  <a:chOff x="2134882" y="2874264"/>
                  <a:chExt cx="595994" cy="570992"/>
                </a:xfrm>
              </p:grpSpPr>
              <p:sp>
                <p:nvSpPr>
                  <p:cNvPr id="309" name="Oval 308">
                    <a:extLst>
                      <a:ext uri="{FF2B5EF4-FFF2-40B4-BE49-F238E27FC236}">
                        <a16:creationId xmlns:a16="http://schemas.microsoft.com/office/drawing/2014/main" id="{B9A12259-1FD2-8653-BD72-C50E13AFE83A}"/>
                      </a:ext>
                    </a:extLst>
                  </p:cNvPr>
                  <p:cNvSpPr/>
                  <p:nvPr/>
                </p:nvSpPr>
                <p:spPr>
                  <a:xfrm>
                    <a:off x="2493132" y="3191256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10" name="Oval 309">
                    <a:extLst>
                      <a:ext uri="{FF2B5EF4-FFF2-40B4-BE49-F238E27FC236}">
                        <a16:creationId xmlns:a16="http://schemas.microsoft.com/office/drawing/2014/main" id="{9575C0EC-8BA2-343F-6955-31240CCEDBD2}"/>
                      </a:ext>
                    </a:extLst>
                  </p:cNvPr>
                  <p:cNvSpPr/>
                  <p:nvPr/>
                </p:nvSpPr>
                <p:spPr>
                  <a:xfrm>
                    <a:off x="2291964" y="3072384"/>
                    <a:ext cx="274320" cy="274320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11" name="Oval 310">
                    <a:extLst>
                      <a:ext uri="{FF2B5EF4-FFF2-40B4-BE49-F238E27FC236}">
                        <a16:creationId xmlns:a16="http://schemas.microsoft.com/office/drawing/2014/main" id="{B72563C6-A164-18E4-D3D2-4738FC604A38}"/>
                      </a:ext>
                    </a:extLst>
                  </p:cNvPr>
                  <p:cNvSpPr/>
                  <p:nvPr/>
                </p:nvSpPr>
                <p:spPr>
                  <a:xfrm>
                    <a:off x="2310252" y="2874264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12" name="Oval 311">
                    <a:extLst>
                      <a:ext uri="{FF2B5EF4-FFF2-40B4-BE49-F238E27FC236}">
                        <a16:creationId xmlns:a16="http://schemas.microsoft.com/office/drawing/2014/main" id="{F5CDFC03-CD11-9F43-F39A-59CB41DAF001}"/>
                      </a:ext>
                    </a:extLst>
                  </p:cNvPr>
                  <p:cNvSpPr/>
                  <p:nvPr/>
                </p:nvSpPr>
                <p:spPr>
                  <a:xfrm>
                    <a:off x="2134882" y="3207512"/>
                    <a:ext cx="237744" cy="23774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414891"/>
                    <a:endParaRPr lang="en-US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</p:grp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72FBF327-7CCF-A9DC-48E7-5BB16E374B89}"/>
                      </a:ext>
                    </a:extLst>
                  </p:cNvPr>
                  <p:cNvSpPr txBox="1"/>
                  <p:nvPr/>
                </p:nvSpPr>
                <p:spPr>
                  <a:xfrm>
                    <a:off x="6368428" y="404391"/>
                    <a:ext cx="257357" cy="205968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804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804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sSubSup>
                                <m:sSubSupPr>
                                  <m:ctrlPr>
                                    <a:rPr lang="en-US" sz="804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NO</m:t>
                                  </m:r>
                                </m:e>
                                <m:sub>
                                  <m: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n-US" sz="804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bSup>
                            </m:sub>
                          </m:sSub>
                        </m:oMath>
                      </m:oMathPara>
                    </a14:m>
                    <a:endParaRPr lang="en-US" sz="804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72FBF327-7CCF-A9DC-48E7-5BB16E374B8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8428" y="404391"/>
                    <a:ext cx="257357" cy="205968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r="-38095"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298" name="Straight Arrow Connector 297">
                <a:extLst>
                  <a:ext uri="{FF2B5EF4-FFF2-40B4-BE49-F238E27FC236}">
                    <a16:creationId xmlns:a16="http://schemas.microsoft.com/office/drawing/2014/main" id="{96FE6073-E8A5-62F7-60C7-960E245622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86488" y="511993"/>
                <a:ext cx="0" cy="13413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47519E35-55B6-F00A-9D0D-81960B2841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64176" y="646647"/>
                <a:ext cx="44625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313" name="Straight Arrow Connector 312">
              <a:extLst>
                <a:ext uri="{FF2B5EF4-FFF2-40B4-BE49-F238E27FC236}">
                  <a16:creationId xmlns:a16="http://schemas.microsoft.com/office/drawing/2014/main" id="{24D2573B-D06E-2CDA-D3B3-B5F2DECA44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36238" y="1245136"/>
              <a:ext cx="0" cy="1769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A498E365-8217-7C24-996F-474057EB3217}"/>
                </a:ext>
              </a:extLst>
            </p:cNvPr>
            <p:cNvCxnSpPr>
              <a:cxnSpLocks/>
            </p:cNvCxnSpPr>
            <p:nvPr/>
          </p:nvCxnSpPr>
          <p:spPr>
            <a:xfrm>
              <a:off x="6906696" y="1422740"/>
              <a:ext cx="5910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65" name="TextBox 364">
              <a:extLst>
                <a:ext uri="{FF2B5EF4-FFF2-40B4-BE49-F238E27FC236}">
                  <a16:creationId xmlns:a16="http://schemas.microsoft.com/office/drawing/2014/main" id="{E3431712-8194-9079-7E6C-B66EE60139EB}"/>
                </a:ext>
              </a:extLst>
            </p:cNvPr>
            <p:cNvSpPr txBox="1"/>
            <p:nvPr/>
          </p:nvSpPr>
          <p:spPr>
            <a:xfrm>
              <a:off x="8152873" y="3889592"/>
              <a:ext cx="1067932" cy="427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4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(111)/(0001)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65B51D7-E032-BE52-6D34-0035E96AE3D9}"/>
                </a:ext>
              </a:extLst>
            </p:cNvPr>
            <p:cNvGrpSpPr/>
            <p:nvPr/>
          </p:nvGrpSpPr>
          <p:grpSpPr>
            <a:xfrm>
              <a:off x="474" y="1536527"/>
              <a:ext cx="4680256" cy="3576857"/>
              <a:chOff x="249127" y="1386671"/>
              <a:chExt cx="4337467" cy="3272496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1299210F-A40A-1C39-CDB7-284E36A39656}"/>
                      </a:ext>
                    </a:extLst>
                  </p:cNvPr>
                  <p:cNvSpPr txBox="1"/>
                  <p:nvPr/>
                </p:nvSpPr>
                <p:spPr>
                  <a:xfrm>
                    <a:off x="3143026" y="2498128"/>
                    <a:ext cx="1443568" cy="2836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18" dirty="0">
                        <a:solidFill>
                          <a:srgbClr val="DE7A7A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18" baseline="-25000" dirty="0">
                        <a:solidFill>
                          <a:srgbClr val="DE7A7A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null</a:t>
                    </a:r>
                    <a:r>
                      <a:rPr lang="en-US" sz="918" dirty="0">
                        <a:solidFill>
                          <a:srgbClr val="DE7A7A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= </a:t>
                    </a:r>
                    <a14:m>
                      <m:oMath xmlns:m="http://schemas.openxmlformats.org/officeDocument/2006/math">
                        <m:r>
                          <a:rPr lang="en-US" sz="918">
                            <a:solidFill>
                              <a:srgbClr val="DE7A7A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0.0</m:t>
                        </m:r>
                        <m:f>
                          <m:fPr>
                            <m:ctrlPr>
                              <a:rPr lang="en-US" sz="918" i="1">
                                <a:solidFill>
                                  <a:srgbClr val="DE7A7A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18" err="1">
                                <a:solidFill>
                                  <a:srgbClr val="DE7A7A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</m:t>
                            </m:r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DE7A7A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DE7A7A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endParaRPr lang="en-US" sz="918" dirty="0">
                      <a:solidFill>
                        <a:srgbClr val="DE7A7A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1299210F-A40A-1C39-CDB7-284E36A3965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43026" y="2498128"/>
                    <a:ext cx="1443568" cy="283656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 b="-47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114346CA-36DB-9445-9EC2-DF57AB06B157}"/>
                      </a:ext>
                    </a:extLst>
                  </p:cNvPr>
                  <p:cNvSpPr txBox="1"/>
                  <p:nvPr/>
                </p:nvSpPr>
                <p:spPr>
                  <a:xfrm>
                    <a:off x="2222006" y="3630953"/>
                    <a:ext cx="1580498" cy="34590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18" dirty="0">
                        <a:solidFill>
                          <a:srgbClr val="456964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18" baseline="-25000" dirty="0">
                        <a:solidFill>
                          <a:srgbClr val="456964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aGC-DFT </a:t>
                    </a:r>
                    <a14:m>
                      <m:oMath xmlns:m="http://schemas.openxmlformats.org/officeDocument/2006/math">
                        <m:r>
                          <a:rPr lang="en-US" sz="918" i="1">
                            <a:solidFill>
                              <a:srgbClr val="45696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≈</m:t>
                        </m:r>
                      </m:oMath>
                    </a14:m>
                    <a:r>
                      <a:rPr lang="en-US" sz="918" dirty="0">
                        <a:solidFill>
                          <a:srgbClr val="456964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sz="918">
                            <a:solidFill>
                              <a:srgbClr val="45696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−0.</m:t>
                        </m:r>
                        <m:r>
                          <a:rPr lang="en-US" sz="918" i="1">
                            <a:solidFill>
                              <a:srgbClr val="456964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17</m:t>
                        </m:r>
                        <m:f>
                          <m:fPr>
                            <m:ctrlPr>
                              <a:rPr lang="en-US" sz="918" i="1">
                                <a:solidFill>
                                  <a:srgbClr val="456964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18" err="1">
                                <a:solidFill>
                                  <a:srgbClr val="45696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</m:t>
                            </m:r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45696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456964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endParaRPr lang="en-US" sz="918" dirty="0">
                      <a:solidFill>
                        <a:srgbClr val="456964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88" name="TextBox 187">
                    <a:extLst>
                      <a:ext uri="{FF2B5EF4-FFF2-40B4-BE49-F238E27FC236}">
                        <a16:creationId xmlns:a16="http://schemas.microsoft.com/office/drawing/2014/main" id="{114346CA-36DB-9445-9EC2-DF57AB06B15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222006" y="3630953"/>
                    <a:ext cx="1580498" cy="345903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E23B19E9-0367-9C61-2329-F47F8FBF154A}"/>
                  </a:ext>
                </a:extLst>
              </p:cNvPr>
              <p:cNvSpPr txBox="1"/>
              <p:nvPr/>
            </p:nvSpPr>
            <p:spPr>
              <a:xfrm>
                <a:off x="1693572" y="4211041"/>
                <a:ext cx="1685741" cy="448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Potential (V vs SHE)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90" name="TextBox 189">
                    <a:extLst>
                      <a:ext uri="{FF2B5EF4-FFF2-40B4-BE49-F238E27FC236}">
                        <a16:creationId xmlns:a16="http://schemas.microsoft.com/office/drawing/2014/main" id="{572BC040-E916-9A91-8C63-AA8FFB27B42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-200032" y="2743046"/>
                    <a:ext cx="1290816" cy="32990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sSup>
                            <m:s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l-GR" sz="966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p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</m:sup>
                          </m:sSup>
                          <m:r>
                            <a:rPr lang="en-US" sz="966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 </m:t>
                          </m:r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eV</m:t>
                          </m:r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)</m:t>
                          </m:r>
                        </m:oMath>
                      </m:oMathPara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90" name="TextBox 189">
                    <a:extLst>
                      <a:ext uri="{FF2B5EF4-FFF2-40B4-BE49-F238E27FC236}">
                        <a16:creationId xmlns:a16="http://schemas.microsoft.com/office/drawing/2014/main" id="{572BC040-E916-9A91-8C63-AA8FFB27B42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-200032" y="2743046"/>
                    <a:ext cx="1290816" cy="329909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r="-909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46" name="TextBox 245">
                <a:extLst>
                  <a:ext uri="{FF2B5EF4-FFF2-40B4-BE49-F238E27FC236}">
                    <a16:creationId xmlns:a16="http://schemas.microsoft.com/office/drawing/2014/main" id="{43F12EC2-C8A9-6672-564B-3C02A9C28787}"/>
                  </a:ext>
                </a:extLst>
              </p:cNvPr>
              <p:cNvSpPr txBox="1"/>
              <p:nvPr/>
            </p:nvSpPr>
            <p:spPr>
              <a:xfrm>
                <a:off x="249127" y="1386671"/>
                <a:ext cx="438175" cy="277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6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(a)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46" name="TextBox 345">
                    <a:extLst>
                      <a:ext uri="{FF2B5EF4-FFF2-40B4-BE49-F238E27FC236}">
                        <a16:creationId xmlns:a16="http://schemas.microsoft.com/office/drawing/2014/main" id="{42F9E8B0-1F9B-870F-7AE4-BD3CEBD57DB0}"/>
                      </a:ext>
                    </a:extLst>
                  </p:cNvPr>
                  <p:cNvSpPr txBox="1"/>
                  <p:nvPr/>
                </p:nvSpPr>
                <p:spPr>
                  <a:xfrm>
                    <a:off x="2049799" y="1780791"/>
                    <a:ext cx="2443195" cy="2836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18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918" baseline="-25000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eGC-DFT </a:t>
                    </a:r>
                    <a14:m>
                      <m:oMath xmlns:m="http://schemas.openxmlformats.org/officeDocument/2006/math">
                        <m:r>
                          <a:rPr lang="en-US" sz="918" i="1">
                            <a:solidFill>
                              <a:srgbClr val="6DD4C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≈</m:t>
                        </m:r>
                      </m:oMath>
                    </a14:m>
                    <a:r>
                      <a:rPr lang="en-US" sz="918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sz="918">
                            <a:solidFill>
                              <a:srgbClr val="6DD4C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−</m:t>
                        </m:r>
                        <m:r>
                          <a:rPr lang="en-US" sz="918" i="1">
                            <a:solidFill>
                              <a:srgbClr val="6DD4C6"/>
                            </a:solidFill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0.23</m:t>
                        </m:r>
                        <m:f>
                          <m:fPr>
                            <m:ctrlPr>
                              <a:rPr lang="en-US" sz="918" i="1">
                                <a:solidFill>
                                  <a:srgbClr val="6DD4C6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918" err="1">
                                <a:solidFill>
                                  <a:srgbClr val="6DD4C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</m:t>
                            </m:r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6DD4C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918">
                                <a:solidFill>
                                  <a:srgbClr val="6DD4C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</m:oMath>
                    </a14:m>
                    <a:r>
                      <a:rPr lang="en-US" sz="918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, R</a:t>
                    </a:r>
                    <a:r>
                      <a:rPr lang="en-US" sz="918" baseline="30000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2</a:t>
                    </a:r>
                    <a:r>
                      <a:rPr lang="en-US" sz="918" dirty="0">
                        <a:solidFill>
                          <a:srgbClr val="6DD4C6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=0.99</a:t>
                    </a:r>
                  </a:p>
                </p:txBody>
              </p:sp>
            </mc:Choice>
            <mc:Fallback>
              <p:sp>
                <p:nvSpPr>
                  <p:cNvPr id="346" name="TextBox 345">
                    <a:extLst>
                      <a:ext uri="{FF2B5EF4-FFF2-40B4-BE49-F238E27FC236}">
                        <a16:creationId xmlns:a16="http://schemas.microsoft.com/office/drawing/2014/main" id="{42F9E8B0-1F9B-870F-7AE4-BD3CEBD57DB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49799" y="1780791"/>
                    <a:ext cx="2443195" cy="283655"/>
                  </a:xfrm>
                  <a:prstGeom prst="rect">
                    <a:avLst/>
                  </a:prstGeom>
                  <a:blipFill>
                    <a:blip r:embed="rId18"/>
                    <a:stretch>
                      <a:fillRect b="-47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360" name="Straight Arrow Connector 359">
                <a:extLst>
                  <a:ext uri="{FF2B5EF4-FFF2-40B4-BE49-F238E27FC236}">
                    <a16:creationId xmlns:a16="http://schemas.microsoft.com/office/drawing/2014/main" id="{C2674D3D-85B0-7B1A-1E0D-02AD29CB83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69014" y="2022535"/>
                <a:ext cx="266783" cy="259273"/>
              </a:xfrm>
              <a:prstGeom prst="straightConnector1">
                <a:avLst/>
              </a:prstGeom>
              <a:ln w="6350">
                <a:solidFill>
                  <a:srgbClr val="6DD4C6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Straight Arrow Connector 360">
                <a:extLst>
                  <a:ext uri="{FF2B5EF4-FFF2-40B4-BE49-F238E27FC236}">
                    <a16:creationId xmlns:a16="http://schemas.microsoft.com/office/drawing/2014/main" id="{54CD1BE4-7A41-0462-5F1C-BEF6ADCB9B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00101" y="3511637"/>
                <a:ext cx="223107" cy="247967"/>
              </a:xfrm>
              <a:prstGeom prst="straightConnector1">
                <a:avLst/>
              </a:prstGeom>
              <a:ln w="6350">
                <a:solidFill>
                  <a:srgbClr val="45696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225D347-3B6C-CFA4-20CD-6828DADA2F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8836" y="2053650"/>
                <a:ext cx="3092914" cy="1556413"/>
              </a:xfrm>
              <a:prstGeom prst="line">
                <a:avLst/>
              </a:prstGeom>
              <a:ln>
                <a:solidFill>
                  <a:srgbClr val="518A8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BA22B912-A4C6-052F-4D48-965820F10F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13172" y="2792545"/>
                <a:ext cx="3133589" cy="0"/>
              </a:xfrm>
              <a:prstGeom prst="line">
                <a:avLst/>
              </a:prstGeom>
              <a:ln>
                <a:solidFill>
                  <a:srgbClr val="DE7A7A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032419E8-165B-184C-327F-2CA01013B779}"/>
                </a:ext>
              </a:extLst>
            </p:cNvPr>
            <p:cNvGrpSpPr/>
            <p:nvPr/>
          </p:nvGrpSpPr>
          <p:grpSpPr>
            <a:xfrm>
              <a:off x="849972" y="11531"/>
              <a:ext cx="3986225" cy="1846276"/>
              <a:chOff x="158496" y="343439"/>
              <a:chExt cx="3764946" cy="1786390"/>
            </a:xfrm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DB88B82-8CAA-3392-A2DF-0EA33157965D}"/>
                  </a:ext>
                </a:extLst>
              </p:cNvPr>
              <p:cNvGrpSpPr/>
              <p:nvPr/>
            </p:nvGrpSpPr>
            <p:grpSpPr>
              <a:xfrm>
                <a:off x="158496" y="1121251"/>
                <a:ext cx="652270" cy="692402"/>
                <a:chOff x="298459" y="1759246"/>
                <a:chExt cx="705465" cy="718235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D1415F36-FD5E-B3C0-183C-CC36826B7377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298459" y="1918744"/>
                  <a:ext cx="705465" cy="558737"/>
                  <a:chOff x="15667395" y="16714059"/>
                  <a:chExt cx="2575593" cy="2265406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53E5FE0C-B9D9-4E78-0BD2-1948A2769DCD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7631908"/>
                    <a:ext cx="629395" cy="661855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2062FA29-41DD-0A26-2DCD-8A44FF54CC03}"/>
                      </a:ext>
                    </a:extLst>
                  </p:cNvPr>
                  <p:cNvSpPr/>
                  <p:nvPr/>
                </p:nvSpPr>
                <p:spPr>
                  <a:xfrm>
                    <a:off x="16328760" y="17616669"/>
                    <a:ext cx="629395" cy="661855"/>
                  </a:xfrm>
                  <a:prstGeom prst="ellipse">
                    <a:avLst/>
                  </a:prstGeom>
                  <a:solidFill>
                    <a:srgbClr val="E6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61" name="Oval 60">
                    <a:extLst>
                      <a:ext uri="{FF2B5EF4-FFF2-40B4-BE49-F238E27FC236}">
                        <a16:creationId xmlns:a16="http://schemas.microsoft.com/office/drawing/2014/main" id="{C5B3C53F-4ECC-9563-D433-953D5D422C56}"/>
                      </a:ext>
                    </a:extLst>
                  </p:cNvPr>
                  <p:cNvSpPr/>
                  <p:nvPr/>
                </p:nvSpPr>
                <p:spPr>
                  <a:xfrm>
                    <a:off x="16984196" y="17631908"/>
                    <a:ext cx="629395" cy="661855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62" name="Oval 61">
                    <a:extLst>
                      <a:ext uri="{FF2B5EF4-FFF2-40B4-BE49-F238E27FC236}">
                        <a16:creationId xmlns:a16="http://schemas.microsoft.com/office/drawing/2014/main" id="{C431397D-944E-7830-060A-B0E006B4BFA3}"/>
                      </a:ext>
                    </a:extLst>
                  </p:cNvPr>
                  <p:cNvSpPr/>
                  <p:nvPr/>
                </p:nvSpPr>
                <p:spPr>
                  <a:xfrm>
                    <a:off x="17613593" y="17631908"/>
                    <a:ext cx="629395" cy="661855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4B2A1582-8ED3-E0FD-5722-2227DDDE7639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8310612"/>
                    <a:ext cx="629395" cy="661855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70" name="Oval 69">
                    <a:extLst>
                      <a:ext uri="{FF2B5EF4-FFF2-40B4-BE49-F238E27FC236}">
                        <a16:creationId xmlns:a16="http://schemas.microsoft.com/office/drawing/2014/main" id="{729B520B-5172-3233-0827-6DD703F93C48}"/>
                      </a:ext>
                    </a:extLst>
                  </p:cNvPr>
                  <p:cNvSpPr/>
                  <p:nvPr/>
                </p:nvSpPr>
                <p:spPr>
                  <a:xfrm>
                    <a:off x="16311639" y="18317611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71" name="Oval 70">
                    <a:extLst>
                      <a:ext uri="{FF2B5EF4-FFF2-40B4-BE49-F238E27FC236}">
                        <a16:creationId xmlns:a16="http://schemas.microsoft.com/office/drawing/2014/main" id="{67A59823-96AA-6EAE-028C-52303AB1F91D}"/>
                      </a:ext>
                    </a:extLst>
                  </p:cNvPr>
                  <p:cNvSpPr/>
                  <p:nvPr/>
                </p:nvSpPr>
                <p:spPr>
                  <a:xfrm>
                    <a:off x="16984195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BAB4F4A7-C731-F82F-8CFE-DCD10F327F4F}"/>
                      </a:ext>
                    </a:extLst>
                  </p:cNvPr>
                  <p:cNvSpPr/>
                  <p:nvPr/>
                </p:nvSpPr>
                <p:spPr>
                  <a:xfrm>
                    <a:off x="17613592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E4AE8942-3A35-2FA5-5F90-3308FF22F4E2}"/>
                      </a:ext>
                    </a:extLst>
                  </p:cNvPr>
                  <p:cNvGrpSpPr/>
                  <p:nvPr/>
                </p:nvGrpSpPr>
                <p:grpSpPr>
                  <a:xfrm>
                    <a:off x="16524549" y="16714059"/>
                    <a:ext cx="827729" cy="842723"/>
                    <a:chOff x="2134882" y="2874264"/>
                    <a:chExt cx="595994" cy="570992"/>
                  </a:xfrm>
                </p:grpSpPr>
                <p:sp>
                  <p:nvSpPr>
                    <p:cNvPr id="78" name="Oval 77">
                      <a:extLst>
                        <a:ext uri="{FF2B5EF4-FFF2-40B4-BE49-F238E27FC236}">
                          <a16:creationId xmlns:a16="http://schemas.microsoft.com/office/drawing/2014/main" id="{6B0FD884-AAEE-D2F1-7F43-0D9F035413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93132" y="3191256"/>
                      <a:ext cx="237744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414891"/>
                      <a:endParaRPr lang="en-US" sz="966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79" name="Oval 78">
                      <a:extLst>
                        <a:ext uri="{FF2B5EF4-FFF2-40B4-BE49-F238E27FC236}">
                          <a16:creationId xmlns:a16="http://schemas.microsoft.com/office/drawing/2014/main" id="{94BDF355-D01F-2DC8-F59A-A93AC38B4D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964" y="3072384"/>
                      <a:ext cx="274320" cy="274320"/>
                    </a:xfrm>
                    <a:prstGeom prst="ellipse">
                      <a:avLst/>
                    </a:prstGeom>
                    <a:solidFill>
                      <a:srgbClr val="1B1BFF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414891"/>
                      <a:endParaRPr lang="en-US" sz="966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F7768819-F7CF-1597-A9DC-FBBA996144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252" y="2874264"/>
                      <a:ext cx="237744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414891"/>
                      <a:endParaRPr lang="en-US" sz="966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81" name="Oval 80">
                      <a:extLst>
                        <a:ext uri="{FF2B5EF4-FFF2-40B4-BE49-F238E27FC236}">
                          <a16:creationId xmlns:a16="http://schemas.microsoft.com/office/drawing/2014/main" id="{CEE51CCD-1C42-D3A3-95BF-E7DBE1B2B6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882" y="3207512"/>
                      <a:ext cx="237744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414891"/>
                      <a:endParaRPr lang="en-US" sz="966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p:grp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44" name="TextBox 43">
                      <a:extLst>
                        <a:ext uri="{FF2B5EF4-FFF2-40B4-BE49-F238E27FC236}">
                          <a16:creationId xmlns:a16="http://schemas.microsoft.com/office/drawing/2014/main" id="{00DAB9D4-FF32-8F96-D158-D1A80F8F5F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75861" y="1759246"/>
                      <a:ext cx="327853" cy="272661"/>
                    </a:xfrm>
                    <a:prstGeom prst="rect">
                      <a:avLst/>
                    </a:prstGeom>
                    <a:noFill/>
                    <a:ln w="12700"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804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Φ</m:t>
                                </m:r>
                              </m:e>
                              <m:sub>
                                <m:sSubSup>
                                  <m:sSubSupPr>
                                    <m:ctrlPr>
                                      <a:rPr lang="en-US" sz="804" i="1">
                                        <a:latin typeface="Cambria Math" panose="02040503050406030204" pitchFamily="18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NO</m:t>
                                    </m:r>
                                  </m:e>
                                  <m:sub>
                                    <m: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∗</m:t>
                                    </m:r>
                                  </m:sup>
                                </m:sSubSup>
                              </m:sub>
                            </m:sSub>
                          </m:oMath>
                        </m:oMathPara>
                      </a14:m>
                      <a:endParaRPr lang="en-US" sz="804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44" name="TextBox 43">
                      <a:extLst>
                        <a:ext uri="{FF2B5EF4-FFF2-40B4-BE49-F238E27FC236}">
                          <a16:creationId xmlns:a16="http://schemas.microsoft.com/office/drawing/2014/main" id="{00DAB9D4-FF32-8F96-D158-D1A80F8F5F9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75861" y="1759246"/>
                      <a:ext cx="327853" cy="272661"/>
                    </a:xfrm>
                    <a:prstGeom prst="rect">
                      <a:avLst/>
                    </a:prstGeom>
                    <a:blipFill>
                      <a:blip r:embed="rId19"/>
                      <a:stretch>
                        <a:fillRect r="-42857"/>
                      </a:stretch>
                    </a:blipFill>
                    <a:ln w="12700"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1" name="TextBox 130">
                    <a:extLst>
                      <a:ext uri="{FF2B5EF4-FFF2-40B4-BE49-F238E27FC236}">
                        <a16:creationId xmlns:a16="http://schemas.microsoft.com/office/drawing/2014/main" id="{3969D23A-C2F2-655D-28D4-64497768B779}"/>
                      </a:ext>
                    </a:extLst>
                  </p:cNvPr>
                  <p:cNvSpPr txBox="1"/>
                  <p:nvPr/>
                </p:nvSpPr>
                <p:spPr>
                  <a:xfrm>
                    <a:off x="1205500" y="1382352"/>
                    <a:ext cx="495425" cy="330712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966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∆</m:t>
                          </m:r>
                          <m:sSup>
                            <m:sSupPr>
                              <m:ctrlPr>
                                <a:rPr lang="en-US" sz="966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Φ</m:t>
                              </m:r>
                            </m:e>
                            <m:sup>
                              <m:r>
                                <a:rPr lang="en-US" sz="966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</m:sup>
                          </m:sSup>
                        </m:oMath>
                      </m:oMathPara>
                    </a14:m>
                    <a:endParaRPr lang="en-US" sz="966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131" name="TextBox 130">
                    <a:extLst>
                      <a:ext uri="{FF2B5EF4-FFF2-40B4-BE49-F238E27FC236}">
                        <a16:creationId xmlns:a16="http://schemas.microsoft.com/office/drawing/2014/main" id="{3969D23A-C2F2-655D-28D4-64497768B77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05500" y="1382352"/>
                    <a:ext cx="495425" cy="330712"/>
                  </a:xfrm>
                  <a:prstGeom prst="rect">
                    <a:avLst/>
                  </a:prstGeom>
                  <a:blipFill>
                    <a:blip r:embed="rId20"/>
                    <a:stretch>
                      <a:fillRect/>
                    </a:stretch>
                  </a:blipFill>
                  <a:ln w="12700"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371C431F-67F3-AC05-7586-9E843A2193F5}"/>
                  </a:ext>
                </a:extLst>
              </p:cNvPr>
              <p:cNvGrpSpPr/>
              <p:nvPr/>
            </p:nvGrpSpPr>
            <p:grpSpPr>
              <a:xfrm>
                <a:off x="1453213" y="343439"/>
                <a:ext cx="794085" cy="719240"/>
                <a:chOff x="1630467" y="520318"/>
                <a:chExt cx="858845" cy="746073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83484FFC-93B4-51E7-E988-2F6B9CF94195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630467" y="672904"/>
                  <a:ext cx="674750" cy="593487"/>
                  <a:chOff x="15667395" y="16714059"/>
                  <a:chExt cx="2575593" cy="2265406"/>
                </a:xfrm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50D96916-EEDE-3919-D357-D7C53982F097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7631907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E0AB785B-3C9F-55BD-8663-9C71EEE88EE5}"/>
                      </a:ext>
                    </a:extLst>
                  </p:cNvPr>
                  <p:cNvSpPr/>
                  <p:nvPr/>
                </p:nvSpPr>
                <p:spPr>
                  <a:xfrm>
                    <a:off x="16328760" y="17616668"/>
                    <a:ext cx="629396" cy="661854"/>
                  </a:xfrm>
                  <a:prstGeom prst="ellipse">
                    <a:avLst/>
                  </a:prstGeom>
                  <a:solidFill>
                    <a:srgbClr val="E6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51313832-B56B-E9EE-75C8-1591D45852D6}"/>
                      </a:ext>
                    </a:extLst>
                  </p:cNvPr>
                  <p:cNvSpPr/>
                  <p:nvPr/>
                </p:nvSpPr>
                <p:spPr>
                  <a:xfrm>
                    <a:off x="16984195" y="17631909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39" name="Oval 138">
                    <a:extLst>
                      <a:ext uri="{FF2B5EF4-FFF2-40B4-BE49-F238E27FC236}">
                        <a16:creationId xmlns:a16="http://schemas.microsoft.com/office/drawing/2014/main" id="{E1016D0C-5838-A044-035F-62B827F9871F}"/>
                      </a:ext>
                    </a:extLst>
                  </p:cNvPr>
                  <p:cNvSpPr/>
                  <p:nvPr/>
                </p:nvSpPr>
                <p:spPr>
                  <a:xfrm>
                    <a:off x="17613592" y="17631909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40" name="Oval 139">
                    <a:extLst>
                      <a:ext uri="{FF2B5EF4-FFF2-40B4-BE49-F238E27FC236}">
                        <a16:creationId xmlns:a16="http://schemas.microsoft.com/office/drawing/2014/main" id="{D1F07480-5FB4-172B-6B8D-EEC535391CB8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8310612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41" name="Oval 140">
                    <a:extLst>
                      <a:ext uri="{FF2B5EF4-FFF2-40B4-BE49-F238E27FC236}">
                        <a16:creationId xmlns:a16="http://schemas.microsoft.com/office/drawing/2014/main" id="{F15AF64F-142A-D08D-5085-B0EC5A019424}"/>
                      </a:ext>
                    </a:extLst>
                  </p:cNvPr>
                  <p:cNvSpPr/>
                  <p:nvPr/>
                </p:nvSpPr>
                <p:spPr>
                  <a:xfrm>
                    <a:off x="16311639" y="18317611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42" name="Oval 141">
                    <a:extLst>
                      <a:ext uri="{FF2B5EF4-FFF2-40B4-BE49-F238E27FC236}">
                        <a16:creationId xmlns:a16="http://schemas.microsoft.com/office/drawing/2014/main" id="{8EED96EB-F0DC-1802-7835-C06E46ED7A57}"/>
                      </a:ext>
                    </a:extLst>
                  </p:cNvPr>
                  <p:cNvSpPr/>
                  <p:nvPr/>
                </p:nvSpPr>
                <p:spPr>
                  <a:xfrm>
                    <a:off x="16984195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43" name="Oval 142">
                    <a:extLst>
                      <a:ext uri="{FF2B5EF4-FFF2-40B4-BE49-F238E27FC236}">
                        <a16:creationId xmlns:a16="http://schemas.microsoft.com/office/drawing/2014/main" id="{02AD0652-6EE4-6FB2-D40E-635A85960FF3}"/>
                      </a:ext>
                    </a:extLst>
                  </p:cNvPr>
                  <p:cNvSpPr/>
                  <p:nvPr/>
                </p:nvSpPr>
                <p:spPr>
                  <a:xfrm>
                    <a:off x="17613592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grpSp>
                <p:nvGrpSpPr>
                  <p:cNvPr id="144" name="Group 143">
                    <a:extLst>
                      <a:ext uri="{FF2B5EF4-FFF2-40B4-BE49-F238E27FC236}">
                        <a16:creationId xmlns:a16="http://schemas.microsoft.com/office/drawing/2014/main" id="{A05E0A6F-4AAC-189F-488D-084B1DDC7539}"/>
                      </a:ext>
                    </a:extLst>
                  </p:cNvPr>
                  <p:cNvGrpSpPr/>
                  <p:nvPr/>
                </p:nvGrpSpPr>
                <p:grpSpPr>
                  <a:xfrm>
                    <a:off x="16524550" y="16714059"/>
                    <a:ext cx="1071209" cy="861154"/>
                    <a:chOff x="2134882" y="2874264"/>
                    <a:chExt cx="771308" cy="583480"/>
                  </a:xfrm>
                </p:grpSpPr>
                <p:sp>
                  <p:nvSpPr>
                    <p:cNvPr id="145" name="Oval 144">
                      <a:extLst>
                        <a:ext uri="{FF2B5EF4-FFF2-40B4-BE49-F238E27FC236}">
                          <a16:creationId xmlns:a16="http://schemas.microsoft.com/office/drawing/2014/main" id="{6390AA39-27C3-F510-4985-1D8770DA0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8447" y="3220000"/>
                      <a:ext cx="237743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552613"/>
                      <a:endParaRPr lang="en-US" sz="1087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146" name="Oval 145">
                      <a:extLst>
                        <a:ext uri="{FF2B5EF4-FFF2-40B4-BE49-F238E27FC236}">
                          <a16:creationId xmlns:a16="http://schemas.microsoft.com/office/drawing/2014/main" id="{00B15AAD-6E0C-B2EF-14A4-3E22323D8D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964" y="3072384"/>
                      <a:ext cx="274320" cy="274320"/>
                    </a:xfrm>
                    <a:prstGeom prst="ellipse">
                      <a:avLst/>
                    </a:prstGeom>
                    <a:solidFill>
                      <a:srgbClr val="1B1BFF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552613"/>
                      <a:endParaRPr lang="en-US" sz="1087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147" name="Oval 146">
                      <a:extLst>
                        <a:ext uri="{FF2B5EF4-FFF2-40B4-BE49-F238E27FC236}">
                          <a16:creationId xmlns:a16="http://schemas.microsoft.com/office/drawing/2014/main" id="{B61D2EF1-633C-2B05-8515-611BF1517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252" y="2874264"/>
                      <a:ext cx="237744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552613"/>
                      <a:endParaRPr lang="en-US" sz="1087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  <p:sp>
                  <p:nvSpPr>
                    <p:cNvPr id="148" name="Oval 147">
                      <a:extLst>
                        <a:ext uri="{FF2B5EF4-FFF2-40B4-BE49-F238E27FC236}">
                          <a16:creationId xmlns:a16="http://schemas.microsoft.com/office/drawing/2014/main" id="{A74D0490-A2BE-CE08-9E8D-3A6C5A493B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882" y="3207512"/>
                      <a:ext cx="237744" cy="237744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552613"/>
                      <a:endParaRPr lang="en-US" sz="1087" dirty="0">
                        <a:solidFill>
                          <a:prstClr val="white"/>
                        </a:solidFill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p:grp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57" name="TextBox 156">
                      <a:extLst>
                        <a:ext uri="{FF2B5EF4-FFF2-40B4-BE49-F238E27FC236}">
                          <a16:creationId xmlns:a16="http://schemas.microsoft.com/office/drawing/2014/main" id="{9255A7D5-AFD7-8F7B-78BC-3ABDF3B96C9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710997" y="520318"/>
                      <a:ext cx="778315" cy="272660"/>
                    </a:xfrm>
                    <a:prstGeom prst="rect">
                      <a:avLst/>
                    </a:prstGeom>
                    <a:noFill/>
                    <a:ln w="12700"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804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804" i="1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a:rPr lang="en-US" sz="804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DEJAVU SANS" panose="020B0603030804020204" pitchFamily="34" charset="0"/>
                                  </a:rPr>
                                  <m:t>‡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804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57" name="TextBox 156">
                      <a:extLst>
                        <a:ext uri="{FF2B5EF4-FFF2-40B4-BE49-F238E27FC236}">
                          <a16:creationId xmlns:a16="http://schemas.microsoft.com/office/drawing/2014/main" id="{9255A7D5-AFD7-8F7B-78BC-3ABDF3B96C9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10997" y="520318"/>
                      <a:ext cx="778315" cy="272660"/>
                    </a:xfrm>
                    <a:prstGeom prst="rect">
                      <a:avLst/>
                    </a:prstGeom>
                    <a:blipFill>
                      <a:blip r:embed="rId21"/>
                      <a:stretch>
                        <a:fillRect/>
                      </a:stretch>
                    </a:blipFill>
                    <a:ln w="12700"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D1B05531-65E6-3C3A-3D65-75DA2C03906F}"/>
                  </a:ext>
                </a:extLst>
              </p:cNvPr>
              <p:cNvGrpSpPr/>
              <p:nvPr/>
            </p:nvGrpSpPr>
            <p:grpSpPr>
              <a:xfrm>
                <a:off x="2793353" y="1269313"/>
                <a:ext cx="1130089" cy="779221"/>
                <a:chOff x="3106883" y="2058022"/>
                <a:chExt cx="1222252" cy="808291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C5D1D800-372C-72C0-D958-E376666DA12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106883" y="2483790"/>
                  <a:ext cx="722944" cy="382523"/>
                  <a:chOff x="15667395" y="17616668"/>
                  <a:chExt cx="2575593" cy="1362797"/>
                </a:xfrm>
              </p:grpSpPr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2C431602-0DA7-72CF-3525-D15852A6014A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7631907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F5FE61E5-D95C-E674-AFE9-335B875C2D8B}"/>
                      </a:ext>
                    </a:extLst>
                  </p:cNvPr>
                  <p:cNvSpPr/>
                  <p:nvPr/>
                </p:nvSpPr>
                <p:spPr>
                  <a:xfrm>
                    <a:off x="16328760" y="17616668"/>
                    <a:ext cx="629396" cy="661854"/>
                  </a:xfrm>
                  <a:prstGeom prst="ellipse">
                    <a:avLst/>
                  </a:prstGeom>
                  <a:solidFill>
                    <a:srgbClr val="E6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A87FDAE6-680D-AE8F-A8F4-4C0CADEB7901}"/>
                      </a:ext>
                    </a:extLst>
                  </p:cNvPr>
                  <p:cNvSpPr/>
                  <p:nvPr/>
                </p:nvSpPr>
                <p:spPr>
                  <a:xfrm>
                    <a:off x="16984195" y="17631909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20" name="Oval 119">
                    <a:extLst>
                      <a:ext uri="{FF2B5EF4-FFF2-40B4-BE49-F238E27FC236}">
                        <a16:creationId xmlns:a16="http://schemas.microsoft.com/office/drawing/2014/main" id="{5C6661D8-CF41-BDF4-AA3A-45EF71AAC9A1}"/>
                      </a:ext>
                    </a:extLst>
                  </p:cNvPr>
                  <p:cNvSpPr/>
                  <p:nvPr/>
                </p:nvSpPr>
                <p:spPr>
                  <a:xfrm>
                    <a:off x="17613592" y="17631909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13" dirty="0">
                      <a:solidFill>
                        <a:schemeClr val="tx1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21" name="Oval 120">
                    <a:extLst>
                      <a:ext uri="{FF2B5EF4-FFF2-40B4-BE49-F238E27FC236}">
                        <a16:creationId xmlns:a16="http://schemas.microsoft.com/office/drawing/2014/main" id="{181312EB-DA77-4506-2A8E-E6C2F99DA26D}"/>
                      </a:ext>
                    </a:extLst>
                  </p:cNvPr>
                  <p:cNvSpPr/>
                  <p:nvPr/>
                </p:nvSpPr>
                <p:spPr>
                  <a:xfrm>
                    <a:off x="15667395" y="18310612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9772F717-D74E-EC48-CB34-22156B6ABE7B}"/>
                      </a:ext>
                    </a:extLst>
                  </p:cNvPr>
                  <p:cNvSpPr/>
                  <p:nvPr/>
                </p:nvSpPr>
                <p:spPr>
                  <a:xfrm>
                    <a:off x="16311639" y="18317611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5">
                      <a:shade val="15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C67CD8D8-8E4E-5C05-FD18-6D8EA306308D}"/>
                      </a:ext>
                    </a:extLst>
                  </p:cNvPr>
                  <p:cNvSpPr/>
                  <p:nvPr/>
                </p:nvSpPr>
                <p:spPr>
                  <a:xfrm>
                    <a:off x="16984195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CF13F139-B9B4-D563-9A3A-8469CE05A327}"/>
                      </a:ext>
                    </a:extLst>
                  </p:cNvPr>
                  <p:cNvSpPr/>
                  <p:nvPr/>
                </p:nvSpPr>
                <p:spPr>
                  <a:xfrm>
                    <a:off x="17613592" y="18310615"/>
                    <a:ext cx="629396" cy="661854"/>
                  </a:xfrm>
                  <a:prstGeom prst="ellipse">
                    <a:avLst/>
                  </a:prstGeom>
                  <a:solidFill>
                    <a:srgbClr val="E5D8C8"/>
                  </a:solidFill>
                  <a:ln w="12700">
                    <a:solidFill>
                      <a:srgbClr val="A78966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p:grp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1FE1A4CD-B80B-B2E7-55FD-89761F6FA6D9}"/>
                    </a:ext>
                  </a:extLst>
                </p:cNvPr>
                <p:cNvSpPr/>
                <p:nvPr/>
              </p:nvSpPr>
              <p:spPr>
                <a:xfrm>
                  <a:off x="3695154" y="2368495"/>
                  <a:ext cx="92680" cy="98490"/>
                </a:xfrm>
                <a:prstGeom prst="ellipse">
                  <a:avLst/>
                </a:prstGeom>
                <a:solidFill>
                  <a:srgbClr val="FF0000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52613"/>
                  <a:endParaRPr lang="en-US" sz="1087" dirty="0">
                    <a:solidFill>
                      <a:prstClr val="white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  <p:grpSp>
              <p:nvGrpSpPr>
                <p:cNvPr id="156" name="Group 155">
                  <a:extLst>
                    <a:ext uri="{FF2B5EF4-FFF2-40B4-BE49-F238E27FC236}">
                      <a16:creationId xmlns:a16="http://schemas.microsoft.com/office/drawing/2014/main" id="{EACDAB52-CBD2-046F-7422-D44EF51593E3}"/>
                    </a:ext>
                  </a:extLst>
                </p:cNvPr>
                <p:cNvGrpSpPr/>
                <p:nvPr/>
              </p:nvGrpSpPr>
              <p:grpSpPr>
                <a:xfrm rot="2501909">
                  <a:off x="3396781" y="2292287"/>
                  <a:ext cx="156962" cy="220775"/>
                  <a:chOff x="3338515" y="2244696"/>
                  <a:chExt cx="156962" cy="220775"/>
                </a:xfrm>
              </p:grpSpPr>
              <p:sp>
                <p:nvSpPr>
                  <p:cNvPr id="153" name="Oval 152">
                    <a:extLst>
                      <a:ext uri="{FF2B5EF4-FFF2-40B4-BE49-F238E27FC236}">
                        <a16:creationId xmlns:a16="http://schemas.microsoft.com/office/drawing/2014/main" id="{28D858A3-6BD5-4E0E-ABB8-491A1A844FFF}"/>
                      </a:ext>
                    </a:extLst>
                  </p:cNvPr>
                  <p:cNvSpPr/>
                  <p:nvPr/>
                </p:nvSpPr>
                <p:spPr>
                  <a:xfrm>
                    <a:off x="3395668" y="2321300"/>
                    <a:ext cx="99809" cy="106067"/>
                  </a:xfrm>
                  <a:prstGeom prst="ellipse">
                    <a:avLst/>
                  </a:prstGeom>
                  <a:solidFill>
                    <a:srgbClr val="1B1BFF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54" name="Oval 153">
                    <a:extLst>
                      <a:ext uri="{FF2B5EF4-FFF2-40B4-BE49-F238E27FC236}">
                        <a16:creationId xmlns:a16="http://schemas.microsoft.com/office/drawing/2014/main" id="{F959EE9A-8934-8799-2A26-AFFDB3803A15}"/>
                      </a:ext>
                    </a:extLst>
                  </p:cNvPr>
                  <p:cNvSpPr/>
                  <p:nvPr/>
                </p:nvSpPr>
                <p:spPr>
                  <a:xfrm>
                    <a:off x="3402322" y="2244696"/>
                    <a:ext cx="86501" cy="9192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  <p:sp>
                <p:nvSpPr>
                  <p:cNvPr id="155" name="Oval 154">
                    <a:extLst>
                      <a:ext uri="{FF2B5EF4-FFF2-40B4-BE49-F238E27FC236}">
                        <a16:creationId xmlns:a16="http://schemas.microsoft.com/office/drawing/2014/main" id="{B46FD982-7E35-2732-0A39-001C5B3A6DF9}"/>
                      </a:ext>
                    </a:extLst>
                  </p:cNvPr>
                  <p:cNvSpPr/>
                  <p:nvPr/>
                </p:nvSpPr>
                <p:spPr>
                  <a:xfrm>
                    <a:off x="3338515" y="2373547"/>
                    <a:ext cx="86501" cy="91924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552613"/>
                    <a:endParaRPr lang="en-US" sz="1087" dirty="0">
                      <a:solidFill>
                        <a:prstClr val="white"/>
                      </a:solidFill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60" name="TextBox 159">
                      <a:extLst>
                        <a:ext uri="{FF2B5EF4-FFF2-40B4-BE49-F238E27FC236}">
                          <a16:creationId xmlns:a16="http://schemas.microsoft.com/office/drawing/2014/main" id="{C966C015-FB88-D99A-2E23-E725092329A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99197" y="2058022"/>
                      <a:ext cx="829938" cy="311980"/>
                    </a:xfrm>
                    <a:prstGeom prst="rect">
                      <a:avLst/>
                    </a:prstGeom>
                    <a:noFill/>
                    <a:ln w="12700"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804" i="1">
                                    <a:latin typeface="Cambria Math" panose="02040503050406030204" pitchFamily="18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804" i="1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N</m:t>
                                </m:r>
                                <m:sSubSup>
                                  <m:sSubSupPr>
                                    <m:ctrlPr>
                                      <a:rPr lang="en-US" sz="804" i="1">
                                        <a:latin typeface="Cambria Math" panose="02040503050406030204" pitchFamily="18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O</m:t>
                                    </m:r>
                                  </m:e>
                                  <m:sub>
                                    <m: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∗</m:t>
                                    </m:r>
                                  </m:sup>
                                </m:sSubSup>
                                <m:r>
                                  <a:rPr lang="en-US" sz="804">
                                    <a:latin typeface="DEJAVU SANS" panose="020B0603030804020204" pitchFamily="34" charset="0"/>
                                    <a:ea typeface="DEJAVU SANS" panose="020B0603030804020204" pitchFamily="34" charset="0"/>
                                    <a:cs typeface="DEJAVU SANS" panose="020B0603030804020204" pitchFamily="34" charset="0"/>
                                  </a:rPr>
                                  <m:t>+ </m:t>
                                </m:r>
                                <m:sSup>
                                  <m:sSupPr>
                                    <m:ctrlPr>
                                      <a:rPr lang="en-US" sz="804" i="1">
                                        <a:latin typeface="Cambria Math" panose="02040503050406030204" pitchFamily="18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O</m:t>
                                    </m:r>
                                  </m:e>
                                  <m:sup>
                                    <m:r>
                                      <a:rPr lang="en-US" sz="804">
                                        <a:latin typeface="DEJAVU SANS" panose="020B0603030804020204" pitchFamily="34" charset="0"/>
                                        <a:ea typeface="DEJAVU SANS" panose="020B0603030804020204" pitchFamily="34" charset="0"/>
                                        <a:cs typeface="DEJAVU SANS" panose="020B0603030804020204" pitchFamily="34" charset="0"/>
                                      </a:rPr>
                                      <m:t>∗</m:t>
                                    </m:r>
                                  </m:sup>
                                </m:sSup>
                              </m:sub>
                            </m:sSub>
                          </m:oMath>
                        </m:oMathPara>
                      </a14:m>
                      <a:endParaRPr lang="en-US" sz="804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60" name="TextBox 159">
                      <a:extLst>
                        <a:ext uri="{FF2B5EF4-FFF2-40B4-BE49-F238E27FC236}">
                          <a16:creationId xmlns:a16="http://schemas.microsoft.com/office/drawing/2014/main" id="{C966C015-FB88-D99A-2E23-E725092329A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499197" y="2058022"/>
                      <a:ext cx="829938" cy="311980"/>
                    </a:xfrm>
                    <a:prstGeom prst="rect">
                      <a:avLst/>
                    </a:prstGeom>
                    <a:blipFill>
                      <a:blip r:embed="rId22"/>
                      <a:stretch>
                        <a:fillRect/>
                      </a:stretch>
                    </a:blipFill>
                    <a:ln w="12700"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9E2C19DD-C48B-7904-BBED-1BF28C151F6B}"/>
                  </a:ext>
                </a:extLst>
              </p:cNvPr>
              <p:cNvSpPr/>
              <p:nvPr/>
            </p:nvSpPr>
            <p:spPr>
              <a:xfrm>
                <a:off x="851384" y="1121252"/>
                <a:ext cx="1895460" cy="1008577"/>
              </a:xfrm>
              <a:custGeom>
                <a:avLst/>
                <a:gdLst>
                  <a:gd name="connsiteX0" fmla="*/ 0 w 2074127"/>
                  <a:gd name="connsiteY0" fmla="*/ 1037292 h 1371829"/>
                  <a:gd name="connsiteX1" fmla="*/ 1003610 w 2074127"/>
                  <a:gd name="connsiteY1" fmla="*/ 3946 h 1371829"/>
                  <a:gd name="connsiteX2" fmla="*/ 2074127 w 2074127"/>
                  <a:gd name="connsiteY2" fmla="*/ 1371829 h 137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4127" h="1371829">
                    <a:moveTo>
                      <a:pt x="0" y="1037292"/>
                    </a:moveTo>
                    <a:cubicBezTo>
                      <a:pt x="328961" y="492741"/>
                      <a:pt x="657922" y="-51810"/>
                      <a:pt x="1003610" y="3946"/>
                    </a:cubicBezTo>
                    <a:cubicBezTo>
                      <a:pt x="1349298" y="59702"/>
                      <a:pt x="1927922" y="1116590"/>
                      <a:pt x="2074127" y="1371829"/>
                    </a:cubicBezTo>
                  </a:path>
                </a:pathLst>
              </a:custGeom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endParaRPr>
              </a:p>
            </p:txBody>
          </p: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76D38303-B38F-0632-F17C-C38171C27E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03499" y="1882983"/>
                <a:ext cx="460423" cy="0"/>
              </a:xfrm>
              <a:prstGeom prst="line">
                <a:avLst/>
              </a:prstGeom>
              <a:ln w="38100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BF158C9B-EDBB-FE6E-1984-A176E840C7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0370" y="2125790"/>
                <a:ext cx="460423" cy="0"/>
              </a:xfrm>
              <a:prstGeom prst="line">
                <a:avLst/>
              </a:prstGeom>
              <a:ln w="38100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500F977E-105E-6949-E844-CA52768E3C0E}"/>
                  </a:ext>
                </a:extLst>
              </p:cNvPr>
              <p:cNvGrpSpPr/>
              <p:nvPr/>
            </p:nvGrpSpPr>
            <p:grpSpPr>
              <a:xfrm>
                <a:off x="1653181" y="1188079"/>
                <a:ext cx="115158" cy="696858"/>
                <a:chOff x="-429597" y="1242452"/>
                <a:chExt cx="184027" cy="107497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1E24EA02-3F59-2040-9797-773E8DE42B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334588" y="1251514"/>
                  <a:ext cx="0" cy="10659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B73F4976-895E-96CC-86BC-F2A8B3BC7B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28154" y="1242452"/>
                  <a:ext cx="18258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42A9A448-01FF-1B8A-3D8D-63000ED2BF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29597" y="2308362"/>
                  <a:ext cx="18258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996012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D94EEE73-4148-A8F4-A597-77216E290820}"/>
              </a:ext>
            </a:extLst>
          </p:cNvPr>
          <p:cNvSpPr/>
          <p:nvPr/>
        </p:nvSpPr>
        <p:spPr>
          <a:xfrm>
            <a:off x="-460459" y="26707113"/>
            <a:ext cx="5929660" cy="3583155"/>
          </a:xfrm>
          <a:prstGeom prst="rect">
            <a:avLst/>
          </a:prstGeom>
          <a:solidFill>
            <a:srgbClr val="DDE7F3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C906D7D2-DE39-CF00-A98E-84EDCDE0E2B8}"/>
              </a:ext>
            </a:extLst>
          </p:cNvPr>
          <p:cNvSpPr/>
          <p:nvPr/>
        </p:nvSpPr>
        <p:spPr>
          <a:xfrm>
            <a:off x="-404278" y="28903621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5B2E7187-8C5A-0216-05B7-EBA7238216FD}"/>
              </a:ext>
            </a:extLst>
          </p:cNvPr>
          <p:cNvSpPr/>
          <p:nvPr/>
        </p:nvSpPr>
        <p:spPr>
          <a:xfrm>
            <a:off x="225117" y="28903621"/>
            <a:ext cx="629396" cy="661854"/>
          </a:xfrm>
          <a:prstGeom prst="ellipse">
            <a:avLst/>
          </a:prstGeom>
          <a:solidFill>
            <a:srgbClr val="BBDADD"/>
          </a:solidFill>
          <a:ln w="57150">
            <a:solidFill>
              <a:srgbClr val="003D44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ADDC629B-1CAE-3AD9-3558-6838EB5D1B24}"/>
              </a:ext>
            </a:extLst>
          </p:cNvPr>
          <p:cNvSpPr/>
          <p:nvPr/>
        </p:nvSpPr>
        <p:spPr>
          <a:xfrm>
            <a:off x="854513" y="28903621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B699B723-DE86-1A52-2808-19F4F54CBCB0}"/>
              </a:ext>
            </a:extLst>
          </p:cNvPr>
          <p:cNvSpPr/>
          <p:nvPr/>
        </p:nvSpPr>
        <p:spPr>
          <a:xfrm>
            <a:off x="1483909" y="28903619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7982581-A6AB-3110-3181-138E22482CC1}"/>
              </a:ext>
            </a:extLst>
          </p:cNvPr>
          <p:cNvSpPr/>
          <p:nvPr/>
        </p:nvSpPr>
        <p:spPr>
          <a:xfrm>
            <a:off x="2145274" y="28888380"/>
            <a:ext cx="629396" cy="661854"/>
          </a:xfrm>
          <a:prstGeom prst="ellipse">
            <a:avLst/>
          </a:prstGeom>
          <a:solidFill>
            <a:srgbClr val="BBDADD"/>
          </a:solidFill>
          <a:ln w="57150"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B0277621-2344-14B9-30C6-43D10B97EDAF}"/>
              </a:ext>
            </a:extLst>
          </p:cNvPr>
          <p:cNvSpPr/>
          <p:nvPr/>
        </p:nvSpPr>
        <p:spPr>
          <a:xfrm>
            <a:off x="2800709" y="28903621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8ED1794E-B0C5-C033-C19C-E5F8955066C9}"/>
              </a:ext>
            </a:extLst>
          </p:cNvPr>
          <p:cNvSpPr/>
          <p:nvPr/>
        </p:nvSpPr>
        <p:spPr>
          <a:xfrm>
            <a:off x="3430106" y="28903621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FA22D44B-B865-00A3-13B4-E9D9DCB9E11F}"/>
              </a:ext>
            </a:extLst>
          </p:cNvPr>
          <p:cNvSpPr/>
          <p:nvPr/>
        </p:nvSpPr>
        <p:spPr>
          <a:xfrm>
            <a:off x="4059502" y="28903621"/>
            <a:ext cx="629396" cy="661854"/>
          </a:xfrm>
          <a:prstGeom prst="ellipse">
            <a:avLst/>
          </a:prstGeom>
          <a:solidFill>
            <a:srgbClr val="BBDADD"/>
          </a:solidFill>
          <a:ln w="57150">
            <a:solidFill>
              <a:srgbClr val="003D44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D63A86B2-FFD6-71AC-91BC-95F5A6135D3E}"/>
              </a:ext>
            </a:extLst>
          </p:cNvPr>
          <p:cNvSpPr/>
          <p:nvPr/>
        </p:nvSpPr>
        <p:spPr>
          <a:xfrm>
            <a:off x="4688898" y="28903619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CA52D90E-E5CA-F228-356B-69F329DCA0EA}"/>
              </a:ext>
            </a:extLst>
          </p:cNvPr>
          <p:cNvSpPr/>
          <p:nvPr/>
        </p:nvSpPr>
        <p:spPr>
          <a:xfrm>
            <a:off x="-404278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8EF0C232-DD49-F202-744E-E04735F124A4}"/>
              </a:ext>
            </a:extLst>
          </p:cNvPr>
          <p:cNvSpPr/>
          <p:nvPr/>
        </p:nvSpPr>
        <p:spPr>
          <a:xfrm>
            <a:off x="225117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6D860BC9-46E1-8E01-36B8-077BF4AEBEF8}"/>
              </a:ext>
            </a:extLst>
          </p:cNvPr>
          <p:cNvSpPr/>
          <p:nvPr/>
        </p:nvSpPr>
        <p:spPr>
          <a:xfrm>
            <a:off x="854513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9CB5F9E9-A862-E4D7-9123-BEBC637D6599}"/>
              </a:ext>
            </a:extLst>
          </p:cNvPr>
          <p:cNvSpPr/>
          <p:nvPr/>
        </p:nvSpPr>
        <p:spPr>
          <a:xfrm>
            <a:off x="1483909" y="29582324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BDE8AD5A-4990-ECA6-1AAD-907221F5F030}"/>
              </a:ext>
            </a:extLst>
          </p:cNvPr>
          <p:cNvSpPr/>
          <p:nvPr/>
        </p:nvSpPr>
        <p:spPr>
          <a:xfrm>
            <a:off x="2128153" y="29589323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9674064-D531-B59F-ED99-8550DDD7B8E6}"/>
              </a:ext>
            </a:extLst>
          </p:cNvPr>
          <p:cNvSpPr/>
          <p:nvPr/>
        </p:nvSpPr>
        <p:spPr>
          <a:xfrm>
            <a:off x="2800709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1D4D4833-0DEA-8690-7DB8-0B274378028E}"/>
              </a:ext>
            </a:extLst>
          </p:cNvPr>
          <p:cNvSpPr/>
          <p:nvPr/>
        </p:nvSpPr>
        <p:spPr>
          <a:xfrm>
            <a:off x="3430106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D6CE432D-6455-1003-7E27-DD89738F3708}"/>
              </a:ext>
            </a:extLst>
          </p:cNvPr>
          <p:cNvSpPr/>
          <p:nvPr/>
        </p:nvSpPr>
        <p:spPr>
          <a:xfrm>
            <a:off x="4059502" y="29582327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1F1EEB52-8FAE-D036-50C6-5A96E7C44864}"/>
              </a:ext>
            </a:extLst>
          </p:cNvPr>
          <p:cNvSpPr/>
          <p:nvPr/>
        </p:nvSpPr>
        <p:spPr>
          <a:xfrm>
            <a:off x="4688898" y="29582324"/>
            <a:ext cx="629396" cy="661854"/>
          </a:xfrm>
          <a:prstGeom prst="ellipse">
            <a:avLst/>
          </a:prstGeom>
          <a:solidFill>
            <a:srgbClr val="E5D8C8"/>
          </a:solidFill>
          <a:ln w="57150">
            <a:solidFill>
              <a:srgbClr val="A7896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E44A6D6-6BD9-76EB-6C70-533E999E84B4}"/>
              </a:ext>
            </a:extLst>
          </p:cNvPr>
          <p:cNvGrpSpPr/>
          <p:nvPr/>
        </p:nvGrpSpPr>
        <p:grpSpPr>
          <a:xfrm>
            <a:off x="1674783" y="28052470"/>
            <a:ext cx="827729" cy="842723"/>
            <a:chOff x="2134882" y="2874264"/>
            <a:chExt cx="595994" cy="570992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C165788-2434-24FB-D5A0-06FB6742B91A}"/>
                </a:ext>
              </a:extLst>
            </p:cNvPr>
            <p:cNvSpPr/>
            <p:nvPr/>
          </p:nvSpPr>
          <p:spPr>
            <a:xfrm>
              <a:off x="2493132" y="3191256"/>
              <a:ext cx="237744" cy="23774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A3B2EFE8-2F07-B755-07FE-DD1681A46048}"/>
                </a:ext>
              </a:extLst>
            </p:cNvPr>
            <p:cNvSpPr/>
            <p:nvPr/>
          </p:nvSpPr>
          <p:spPr>
            <a:xfrm>
              <a:off x="2291964" y="3072384"/>
              <a:ext cx="274320" cy="274320"/>
            </a:xfrm>
            <a:prstGeom prst="ellipse">
              <a:avLst/>
            </a:prstGeom>
            <a:solidFill>
              <a:srgbClr val="1B1B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03856750-2CB4-2960-E786-8F55968BEA84}"/>
                </a:ext>
              </a:extLst>
            </p:cNvPr>
            <p:cNvSpPr/>
            <p:nvPr/>
          </p:nvSpPr>
          <p:spPr>
            <a:xfrm>
              <a:off x="2310252" y="2874264"/>
              <a:ext cx="237744" cy="23774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FBAE52E0-15ED-8F3E-6182-3D1606A15AD0}"/>
                </a:ext>
              </a:extLst>
            </p:cNvPr>
            <p:cNvSpPr/>
            <p:nvPr/>
          </p:nvSpPr>
          <p:spPr>
            <a:xfrm>
              <a:off x="2134882" y="3207512"/>
              <a:ext cx="237744" cy="23774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142" name="Oval 141">
            <a:extLst>
              <a:ext uri="{FF2B5EF4-FFF2-40B4-BE49-F238E27FC236}">
                <a16:creationId xmlns:a16="http://schemas.microsoft.com/office/drawing/2014/main" id="{EA115E33-3A62-A9ED-550B-8C5F50E2A56B}"/>
              </a:ext>
            </a:extLst>
          </p:cNvPr>
          <p:cNvSpPr/>
          <p:nvPr/>
        </p:nvSpPr>
        <p:spPr>
          <a:xfrm>
            <a:off x="-283141" y="27961257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2AADAA34-338B-B1DD-B226-B5FDD93E5A30}"/>
              </a:ext>
            </a:extLst>
          </p:cNvPr>
          <p:cNvSpPr/>
          <p:nvPr/>
        </p:nvSpPr>
        <p:spPr>
          <a:xfrm>
            <a:off x="970263" y="27683384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BAC03FA0-B8FD-52E7-E8AA-E63022D780A1}"/>
              </a:ext>
            </a:extLst>
          </p:cNvPr>
          <p:cNvSpPr/>
          <p:nvPr/>
        </p:nvSpPr>
        <p:spPr>
          <a:xfrm>
            <a:off x="1690858" y="27627934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33C65B89-7579-7DC4-95E8-1AAEFB7C3866}"/>
              </a:ext>
            </a:extLst>
          </p:cNvPr>
          <p:cNvSpPr/>
          <p:nvPr/>
        </p:nvSpPr>
        <p:spPr>
          <a:xfrm>
            <a:off x="2655806" y="27759705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3752F965-9FD2-E1C5-61AD-04D7BEE78FB9}"/>
              </a:ext>
            </a:extLst>
          </p:cNvPr>
          <p:cNvSpPr/>
          <p:nvPr/>
        </p:nvSpPr>
        <p:spPr>
          <a:xfrm>
            <a:off x="3309246" y="27784884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1587F485-4634-4C29-E542-4245AE778ACE}"/>
              </a:ext>
            </a:extLst>
          </p:cNvPr>
          <p:cNvSpPr/>
          <p:nvPr/>
        </p:nvSpPr>
        <p:spPr>
          <a:xfrm>
            <a:off x="4161238" y="27866904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B2D59213-BE2E-B4B1-492A-1781E253DF3B}"/>
              </a:ext>
            </a:extLst>
          </p:cNvPr>
          <p:cNvSpPr/>
          <p:nvPr/>
        </p:nvSpPr>
        <p:spPr>
          <a:xfrm>
            <a:off x="5024591" y="28016485"/>
            <a:ext cx="364984" cy="367039"/>
          </a:xfrm>
          <a:prstGeom prst="ellipse">
            <a:avLst/>
          </a:prstGeom>
          <a:solidFill>
            <a:srgbClr val="EDAAAC"/>
          </a:solidFill>
          <a:ln>
            <a:solidFill>
              <a:srgbClr val="EDAAAC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D75A3299-FE9C-2B46-99D5-A419819E5D52}"/>
              </a:ext>
            </a:extLst>
          </p:cNvPr>
          <p:cNvSpPr/>
          <p:nvPr/>
        </p:nvSpPr>
        <p:spPr>
          <a:xfrm>
            <a:off x="11016" y="27019798"/>
            <a:ext cx="364984" cy="36703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4FF1DAFC-87FD-E25A-C14E-A08BEA910E5C}"/>
              </a:ext>
            </a:extLst>
          </p:cNvPr>
          <p:cNvSpPr/>
          <p:nvPr/>
        </p:nvSpPr>
        <p:spPr>
          <a:xfrm>
            <a:off x="638467" y="27119656"/>
            <a:ext cx="364984" cy="36703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B1CB165-C9E0-75CE-3B4F-E5C7F0BBD3AD}"/>
              </a:ext>
            </a:extLst>
          </p:cNvPr>
          <p:cNvSpPr/>
          <p:nvPr/>
        </p:nvSpPr>
        <p:spPr>
          <a:xfrm>
            <a:off x="3003701" y="27266873"/>
            <a:ext cx="364984" cy="36703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1D04C404-3C01-C6E3-5EC6-155B9559524D}"/>
              </a:ext>
            </a:extLst>
          </p:cNvPr>
          <p:cNvSpPr/>
          <p:nvPr/>
        </p:nvSpPr>
        <p:spPr>
          <a:xfrm>
            <a:off x="4127597" y="26990237"/>
            <a:ext cx="364984" cy="36703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+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6A909409-557F-757B-3D02-355C181A86E2}"/>
              </a:ext>
            </a:extLst>
          </p:cNvPr>
          <p:cNvGrpSpPr/>
          <p:nvPr/>
        </p:nvGrpSpPr>
        <p:grpSpPr>
          <a:xfrm rot="14608052">
            <a:off x="3556149" y="28304557"/>
            <a:ext cx="602513" cy="838004"/>
            <a:chOff x="6450859" y="29107377"/>
            <a:chExt cx="450310" cy="629839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1CF5E6A-EA74-728D-F6F5-8C6C73F8B6F7}"/>
                </a:ext>
              </a:extLst>
            </p:cNvPr>
            <p:cNvSpPr/>
            <p:nvPr/>
          </p:nvSpPr>
          <p:spPr>
            <a:xfrm>
              <a:off x="6614826" y="29325915"/>
              <a:ext cx="286343" cy="302592"/>
            </a:xfrm>
            <a:prstGeom prst="ellipse">
              <a:avLst/>
            </a:prstGeom>
            <a:solidFill>
              <a:srgbClr val="1B1B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10D18E4-4641-8467-C917-B0B72185E825}"/>
                </a:ext>
              </a:extLst>
            </p:cNvPr>
            <p:cNvSpPr/>
            <p:nvPr/>
          </p:nvSpPr>
          <p:spPr>
            <a:xfrm>
              <a:off x="6633915" y="29107377"/>
              <a:ext cx="248164" cy="26224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6ADE7A1-DB70-1579-0DCF-1D01F7CE5217}"/>
                </a:ext>
              </a:extLst>
            </p:cNvPr>
            <p:cNvSpPr/>
            <p:nvPr/>
          </p:nvSpPr>
          <p:spPr>
            <a:xfrm>
              <a:off x="6450859" y="29474970"/>
              <a:ext cx="248164" cy="26224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878404F-39F1-037A-45EF-D46E3809B8E7}"/>
              </a:ext>
            </a:extLst>
          </p:cNvPr>
          <p:cNvCxnSpPr/>
          <p:nvPr/>
        </p:nvCxnSpPr>
        <p:spPr>
          <a:xfrm>
            <a:off x="2576449" y="28555361"/>
            <a:ext cx="78360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Oval 161">
            <a:extLst>
              <a:ext uri="{FF2B5EF4-FFF2-40B4-BE49-F238E27FC236}">
                <a16:creationId xmlns:a16="http://schemas.microsoft.com/office/drawing/2014/main" id="{CF38FAA0-7889-E7EF-B911-AA7F63DA0D23}"/>
              </a:ext>
            </a:extLst>
          </p:cNvPr>
          <p:cNvSpPr/>
          <p:nvPr/>
        </p:nvSpPr>
        <p:spPr>
          <a:xfrm>
            <a:off x="580212" y="28106618"/>
            <a:ext cx="330184" cy="35088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22CBA21C-B07C-B182-0B2F-53885CDF9C6D}"/>
              </a:ext>
            </a:extLst>
          </p:cNvPr>
          <p:cNvSpPr/>
          <p:nvPr/>
        </p:nvSpPr>
        <p:spPr>
          <a:xfrm>
            <a:off x="300826" y="27931176"/>
            <a:ext cx="380981" cy="404867"/>
          </a:xfrm>
          <a:prstGeom prst="ellipse">
            <a:avLst/>
          </a:prstGeom>
          <a:solidFill>
            <a:srgbClr val="1B1B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8B9A1CEE-6047-77E6-E203-60DD7B9ADCDA}"/>
              </a:ext>
            </a:extLst>
          </p:cNvPr>
          <p:cNvSpPr/>
          <p:nvPr/>
        </p:nvSpPr>
        <p:spPr>
          <a:xfrm>
            <a:off x="326225" y="27638772"/>
            <a:ext cx="330184" cy="35088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1733D33D-FC1E-E826-7E56-8FA382B75BEA}"/>
              </a:ext>
            </a:extLst>
          </p:cNvPr>
          <p:cNvSpPr/>
          <p:nvPr/>
        </p:nvSpPr>
        <p:spPr>
          <a:xfrm>
            <a:off x="82667" y="28130610"/>
            <a:ext cx="330184" cy="35088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711CEE4C-C8C8-4D8B-DBFD-A03626B31E46}"/>
              </a:ext>
            </a:extLst>
          </p:cNvPr>
          <p:cNvSpPr/>
          <p:nvPr/>
        </p:nvSpPr>
        <p:spPr>
          <a:xfrm>
            <a:off x="4547318" y="28574966"/>
            <a:ext cx="330184" cy="35088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8" name="Freeform 167">
            <a:extLst>
              <a:ext uri="{FF2B5EF4-FFF2-40B4-BE49-F238E27FC236}">
                <a16:creationId xmlns:a16="http://schemas.microsoft.com/office/drawing/2014/main" id="{E865C65D-65CC-5C7A-32E9-374E48E576C7}"/>
              </a:ext>
            </a:extLst>
          </p:cNvPr>
          <p:cNvSpPr/>
          <p:nvPr/>
        </p:nvSpPr>
        <p:spPr>
          <a:xfrm>
            <a:off x="910396" y="28457503"/>
            <a:ext cx="675453" cy="211971"/>
          </a:xfrm>
          <a:custGeom>
            <a:avLst/>
            <a:gdLst>
              <a:gd name="connsiteX0" fmla="*/ 0 w 640748"/>
              <a:gd name="connsiteY0" fmla="*/ 0 h 667446"/>
              <a:gd name="connsiteX1" fmla="*/ 226932 w 640748"/>
              <a:gd name="connsiteY1" fmla="*/ 513933 h 667446"/>
              <a:gd name="connsiteX2" fmla="*/ 640748 w 640748"/>
              <a:gd name="connsiteY2" fmla="*/ 667446 h 667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748" h="667446">
                <a:moveTo>
                  <a:pt x="0" y="0"/>
                </a:moveTo>
                <a:cubicBezTo>
                  <a:pt x="60070" y="201346"/>
                  <a:pt x="120141" y="402692"/>
                  <a:pt x="226932" y="513933"/>
                </a:cubicBezTo>
                <a:cubicBezTo>
                  <a:pt x="333723" y="625174"/>
                  <a:pt x="558430" y="634074"/>
                  <a:pt x="640748" y="667446"/>
                </a:cubicBezTo>
              </a:path>
            </a:pathLst>
          </a:cu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50FB384F-16D5-FD9F-16B5-DBDFA6390EF0}"/>
              </a:ext>
            </a:extLst>
          </p:cNvPr>
          <p:cNvGrpSpPr/>
          <p:nvPr/>
        </p:nvGrpSpPr>
        <p:grpSpPr>
          <a:xfrm>
            <a:off x="131911" y="107805"/>
            <a:ext cx="6191058" cy="4750089"/>
            <a:chOff x="131911" y="107805"/>
            <a:chExt cx="6191058" cy="4750089"/>
          </a:xfrm>
        </p:grpSpPr>
        <p:pic>
          <p:nvPicPr>
            <p:cNvPr id="190" name="Graphic 189">
              <a:extLst>
                <a:ext uri="{FF2B5EF4-FFF2-40B4-BE49-F238E27FC236}">
                  <a16:creationId xmlns:a16="http://schemas.microsoft.com/office/drawing/2014/main" id="{EE7A6447-F91A-078E-67DE-A4FA1D361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157" y="2573728"/>
              <a:ext cx="3131978" cy="2112264"/>
            </a:xfrm>
            <a:prstGeom prst="rect">
              <a:avLst/>
            </a:prstGeom>
          </p:spPr>
        </p:pic>
        <p:pic>
          <p:nvPicPr>
            <p:cNvPr id="184" name="Graphic 183">
              <a:extLst>
                <a:ext uri="{FF2B5EF4-FFF2-40B4-BE49-F238E27FC236}">
                  <a16:creationId xmlns:a16="http://schemas.microsoft.com/office/drawing/2014/main" id="{5941D073-C32D-B6BB-2954-216628A51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00760" y="2726386"/>
              <a:ext cx="2396359" cy="1737360"/>
            </a:xfrm>
            <a:prstGeom prst="rect">
              <a:avLst/>
            </a:prstGeom>
          </p:spPr>
        </p:pic>
        <p:pic>
          <p:nvPicPr>
            <p:cNvPr id="186" name="Graphic 185">
              <a:extLst>
                <a:ext uri="{FF2B5EF4-FFF2-40B4-BE49-F238E27FC236}">
                  <a16:creationId xmlns:a16="http://schemas.microsoft.com/office/drawing/2014/main" id="{4A584113-942C-DDF5-B64F-FB06A8DFA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74230" y="457276"/>
              <a:ext cx="2396359" cy="173736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4807C5-D715-EE8F-62A1-68B669E4727A}"/>
                    </a:ext>
                  </a:extLst>
                </p:cNvPr>
                <p:cNvSpPr txBox="1"/>
                <p:nvPr/>
              </p:nvSpPr>
              <p:spPr>
                <a:xfrm rot="16200000">
                  <a:off x="-717718" y="1119080"/>
                  <a:ext cx="1945677" cy="2335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  <m:r>
                        <a:rPr lang="en-US" sz="918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∆</m:t>
                      </m:r>
                      <m:sSub>
                        <m:sSubPr>
                          <m:ctrlPr>
                            <a:rPr lang="en-US" sz="918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918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</m:sub>
                      </m:sSub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−</m:t>
                      </m:r>
                      <m:r>
                        <a:rPr lang="en-US" sz="918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∆</m:t>
                      </m:r>
                      <m:sSub>
                        <m:sSubPr>
                          <m:ctrlPr>
                            <a:rPr lang="en-US" sz="918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918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CHE</m:t>
                          </m:r>
                        </m:sub>
                      </m:sSub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</m:oMath>
                  </a14:m>
                  <a:r>
                    <a:rPr lang="en-US" sz="918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(kJ/mol)</a:t>
                  </a:r>
                </a:p>
              </p:txBody>
            </p:sp>
          </mc:Choice>
          <mc:Fallback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4807C5-D715-EE8F-62A1-68B669E4727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-717718" y="1119080"/>
                  <a:ext cx="1945677" cy="233590"/>
                </a:xfrm>
                <a:prstGeom prst="rect">
                  <a:avLst/>
                </a:prstGeom>
                <a:blipFill>
                  <a:blip r:embed="rId8"/>
                  <a:stretch>
                    <a:fillRect r="-1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5095C63-43C0-609D-143D-E94E43DC3CC9}"/>
                </a:ext>
              </a:extLst>
            </p:cNvPr>
            <p:cNvSpPr txBox="1"/>
            <p:nvPr/>
          </p:nvSpPr>
          <p:spPr>
            <a:xfrm>
              <a:off x="1325178" y="4624304"/>
              <a:ext cx="1436222" cy="23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18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Potential (V vs SHE)</a:t>
              </a: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DEDCD096-4F1E-DC1F-CBB0-E0BFF4F77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79134" y="269596"/>
              <a:ext cx="3122662" cy="211065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F4BA90-E456-1DB5-C406-F7D73D094A2E}"/>
                </a:ext>
              </a:extLst>
            </p:cNvPr>
            <p:cNvSpPr txBox="1"/>
            <p:nvPr/>
          </p:nvSpPr>
          <p:spPr>
            <a:xfrm rot="19167731">
              <a:off x="2147969" y="3727920"/>
              <a:ext cx="771781" cy="2100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65" dirty="0">
                  <a:solidFill>
                    <a:srgbClr val="B22221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</a:t>
              </a:r>
              <a:r>
                <a:rPr lang="en-US" sz="765" baseline="-25000" dirty="0">
                  <a:solidFill>
                    <a:srgbClr val="B22221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765" dirty="0">
                  <a:solidFill>
                    <a:srgbClr val="B22221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Cu (111)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3235781-B69B-F618-D93B-9AD323EDA504}"/>
                </a:ext>
              </a:extLst>
            </p:cNvPr>
            <p:cNvSpPr txBox="1"/>
            <p:nvPr/>
          </p:nvSpPr>
          <p:spPr>
            <a:xfrm rot="18916987">
              <a:off x="2189481" y="1265066"/>
              <a:ext cx="865573" cy="2100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65" dirty="0">
                  <a:solidFill>
                    <a:srgbClr val="115B96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</a:t>
              </a:r>
              <a:r>
                <a:rPr lang="en-US" sz="765" baseline="-25000" dirty="0">
                  <a:solidFill>
                    <a:srgbClr val="115B96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r>
                <a:rPr lang="en-US" sz="765" dirty="0">
                  <a:solidFill>
                    <a:srgbClr val="115B96"/>
                  </a:solidFill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Cu (111)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2C2BD3D-CA1D-79D4-AAF6-F3543069F680}"/>
                </a:ext>
              </a:extLst>
            </p:cNvPr>
            <p:cNvSpPr/>
            <p:nvPr/>
          </p:nvSpPr>
          <p:spPr>
            <a:xfrm>
              <a:off x="1978595" y="2038578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65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D82D835-2757-1ACE-1BFD-CF34BD1BDFB1}"/>
                    </a:ext>
                  </a:extLst>
                </p:cNvPr>
                <p:cNvSpPr txBox="1"/>
                <p:nvPr/>
              </p:nvSpPr>
              <p:spPr>
                <a:xfrm>
                  <a:off x="911473" y="486093"/>
                  <a:ext cx="1680909" cy="17184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U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min</m:t>
                          </m:r>
                        </m:sub>
                      </m:sSub>
                      <m:r>
                        <a:rPr lang="en-US" sz="952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≈</m:t>
                      </m:r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U</m:t>
                          </m:r>
                        </m:e>
                        <m:sub>
                          <m: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+</m:t>
                      </m:r>
                      <m:f>
                        <m:f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fPr>
                        <m:num>
                          <m: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3</m:t>
                          </m:r>
                        </m:num>
                        <m:den>
                          <m: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4</m:t>
                          </m:r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εA</m:t>
                          </m:r>
                        </m:den>
                      </m:f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(</m:t>
                      </m:r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</m:t>
                          </m:r>
                          <m:sSubSup>
                            <m:sSubSupPr>
                              <m:ctrlPr>
                                <a:rPr lang="en-US" sz="952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n-US" sz="95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O</m:t>
                              </m:r>
                            </m:e>
                            <m:sub>
                              <m:r>
                                <a:rPr lang="en-US" sz="95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95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∗</m:t>
                              </m:r>
                            </m:sup>
                          </m:sSubSup>
                        </m:sub>
                      </m:sSub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μ</m:t>
                          </m:r>
                        </m:e>
                        <m:sub>
                          <m: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∗</m:t>
                          </m:r>
                        </m:sub>
                      </m:sSub>
                    </m:oMath>
                  </a14:m>
                  <a:r>
                    <a:rPr lang="en-US" sz="952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)</a:t>
                  </a:r>
                </a:p>
              </p:txBody>
            </p:sp>
          </mc:Choice>
          <mc:Fallback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D82D835-2757-1ACE-1BFD-CF34BD1BDF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1473" y="486093"/>
                  <a:ext cx="1680909" cy="171842"/>
                </a:xfrm>
                <a:prstGeom prst="rect">
                  <a:avLst/>
                </a:prstGeom>
                <a:blipFill>
                  <a:blip r:embed="rId11"/>
                  <a:stretch>
                    <a:fillRect l="-3008" t="-21429" r="-3008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5102DDE-9F91-9C69-C932-5E058241A606}"/>
                    </a:ext>
                  </a:extLst>
                </p:cNvPr>
                <p:cNvSpPr txBox="1"/>
                <p:nvPr/>
              </p:nvSpPr>
              <p:spPr>
                <a:xfrm>
                  <a:off x="1560224" y="1936900"/>
                  <a:ext cx="380241" cy="23884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952" i="1" smtClean="0">
                                <a:solidFill>
                                  <a:srgbClr val="115B96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52">
                                <a:solidFill>
                                  <a:srgbClr val="115B9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U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52">
                                <a:solidFill>
                                  <a:srgbClr val="115B96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min</m:t>
                            </m:r>
                          </m:sub>
                        </m:sSub>
                      </m:oMath>
                    </m:oMathPara>
                  </a14:m>
                  <a:endParaRPr lang="en-US" sz="952" dirty="0">
                    <a:solidFill>
                      <a:srgbClr val="115B96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5102DDE-9F91-9C69-C932-5E058241A6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0224" y="1936900"/>
                  <a:ext cx="380241" cy="238848"/>
                </a:xfrm>
                <a:prstGeom prst="rect">
                  <a:avLst/>
                </a:prstGeom>
                <a:blipFill>
                  <a:blip r:embed="rId12"/>
                  <a:stretch>
                    <a:fillRect r="-64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C3F856A-B342-A303-CC5F-E5D2C5062C2F}"/>
                </a:ext>
              </a:extLst>
            </p:cNvPr>
            <p:cNvSpPr/>
            <p:nvPr/>
          </p:nvSpPr>
          <p:spPr>
            <a:xfrm>
              <a:off x="1959247" y="435147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65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10CCB98-5D57-BDEA-B06F-C4FC743EA26B}"/>
                    </a:ext>
                  </a:extLst>
                </p:cNvPr>
                <p:cNvSpPr txBox="1"/>
                <p:nvPr/>
              </p:nvSpPr>
              <p:spPr>
                <a:xfrm>
                  <a:off x="1553188" y="4252830"/>
                  <a:ext cx="373398" cy="23884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952" i="1" smtClean="0">
                                <a:solidFill>
                                  <a:srgbClr val="B22221"/>
                                </a:solidFill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952">
                                <a:solidFill>
                                  <a:srgbClr val="B22221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U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952">
                                <a:solidFill>
                                  <a:srgbClr val="B22221"/>
                                </a:solidFill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min</m:t>
                            </m:r>
                          </m:sub>
                        </m:sSub>
                      </m:oMath>
                    </m:oMathPara>
                  </a14:m>
                  <a:endParaRPr lang="en-US" sz="952" dirty="0">
                    <a:solidFill>
                      <a:srgbClr val="B22221"/>
                    </a:solidFill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10CCB98-5D57-BDEA-B06F-C4FC743EA26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3188" y="4252830"/>
                  <a:ext cx="373398" cy="238848"/>
                </a:xfrm>
                <a:prstGeom prst="rect">
                  <a:avLst/>
                </a:prstGeom>
                <a:blipFill>
                  <a:blip r:embed="rId13"/>
                  <a:stretch>
                    <a:fillRect r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848A8BAD-DB0D-8EDB-0F33-0B8880495188}"/>
                    </a:ext>
                  </a:extLst>
                </p:cNvPr>
                <p:cNvSpPr txBox="1"/>
                <p:nvPr/>
              </p:nvSpPr>
              <p:spPr>
                <a:xfrm>
                  <a:off x="875056" y="2789447"/>
                  <a:ext cx="1647246" cy="17184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952" i="1" smtClean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U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min</m:t>
                          </m:r>
                        </m:sub>
                      </m:sSub>
                      <m:r>
                        <a:rPr lang="en-US" sz="952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≈</m:t>
                      </m:r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U</m:t>
                          </m:r>
                        </m:e>
                        <m:sub>
                          <m:r>
                            <a:rPr lang="en-US" sz="952" b="0" i="1" smtClean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+</m:t>
                      </m:r>
                      <m:f>
                        <m:f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fPr>
                        <m:num>
                          <m:r>
                            <a:rPr lang="en-US" sz="952" b="0" i="0" smtClean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3</m:t>
                          </m:r>
                        </m:num>
                        <m:den>
                          <m:r>
                            <a:rPr lang="en-US" sz="952" b="0" i="0" smtClean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4</m:t>
                          </m:r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εA</m:t>
                          </m:r>
                        </m:den>
                      </m:f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(</m:t>
                      </m:r>
                      <m:sSub>
                        <m:sSub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</m:t>
                          </m:r>
                          <m:sSubSup>
                            <m:sSubSupPr>
                              <m:ctrlPr>
                                <a:rPr lang="en-US" sz="952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n-US" sz="95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O</m:t>
                              </m:r>
                            </m:e>
                            <m:sub>
                              <m:r>
                                <a:rPr lang="en-US" sz="952" b="0" i="0" smtClean="0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95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∗</m:t>
                              </m:r>
                            </m:sup>
                          </m:sSubSup>
                        </m:sub>
                      </m:sSub>
                      <m:r>
                        <a:rPr lang="en-US" sz="952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+</m:t>
                      </m:r>
                      <m:sSubSup>
                        <m:sSubSupPr>
                          <m:ctrlP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μ</m:t>
                          </m:r>
                        </m:e>
                        <m:sub>
                          <m:r>
                            <a:rPr lang="en-US" sz="952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‡</m:t>
                          </m:r>
                        </m:sub>
                        <m:sup>
                          <m:r>
                            <a:rPr lang="en-US" sz="95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 </m:t>
                          </m:r>
                        </m:sup>
                      </m:sSubSup>
                    </m:oMath>
                  </a14:m>
                  <a:r>
                    <a:rPr lang="en-US" sz="952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)</a:t>
                  </a:r>
                </a:p>
              </p:txBody>
            </p:sp>
          </mc:Choice>
          <mc:Fallback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848A8BAD-DB0D-8EDB-0F33-0B88804951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5056" y="2789447"/>
                  <a:ext cx="1647246" cy="171842"/>
                </a:xfrm>
                <a:prstGeom prst="rect">
                  <a:avLst/>
                </a:prstGeom>
                <a:blipFill>
                  <a:blip r:embed="rId14"/>
                  <a:stretch>
                    <a:fillRect l="-3077" t="-40000" r="-3846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36BAAF4-26B0-7615-D8A3-6E02D8506EC2}"/>
                </a:ext>
              </a:extLst>
            </p:cNvPr>
            <p:cNvSpPr txBox="1"/>
            <p:nvPr/>
          </p:nvSpPr>
          <p:spPr>
            <a:xfrm>
              <a:off x="4602749" y="2118086"/>
              <a:ext cx="421842" cy="209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6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d (</a:t>
              </a:r>
              <a:r>
                <a:rPr lang="en-US" sz="761" dirty="0" err="1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Å</a:t>
              </a:r>
              <a:r>
                <a:rPr lang="en-US" sz="76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64C12F0-6DE9-5569-C982-57647C83B5CB}"/>
                </a:ext>
              </a:extLst>
            </p:cNvPr>
            <p:cNvSpPr txBox="1"/>
            <p:nvPr/>
          </p:nvSpPr>
          <p:spPr>
            <a:xfrm>
              <a:off x="4645064" y="4394518"/>
              <a:ext cx="539320" cy="209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6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d (</a:t>
              </a:r>
              <a:r>
                <a:rPr lang="en-US" sz="761" dirty="0" err="1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Å</a:t>
              </a:r>
              <a:r>
                <a:rPr lang="en-US" sz="761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2B2D9D65-8A02-D3BA-3D49-FA35659F9BB2}"/>
                    </a:ext>
                  </a:extLst>
                </p:cNvPr>
                <p:cNvSpPr txBox="1"/>
                <p:nvPr/>
              </p:nvSpPr>
              <p:spPr>
                <a:xfrm rot="16200000">
                  <a:off x="3498054" y="3476816"/>
                  <a:ext cx="233589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ε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r</m:t>
                            </m:r>
                          </m:sub>
                        </m:sSub>
                      </m:oMath>
                    </m:oMathPara>
                  </a14:m>
                  <a:endParaRPr lang="en-US" sz="1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2B2D9D65-8A02-D3BA-3D49-FA35659F9BB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3498054" y="3476816"/>
                  <a:ext cx="233589" cy="246221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EF67C219-0BE6-AB11-C6F2-FC8CF9EA2EB9}"/>
                    </a:ext>
                  </a:extLst>
                </p:cNvPr>
                <p:cNvSpPr txBox="1"/>
                <p:nvPr/>
              </p:nvSpPr>
              <p:spPr>
                <a:xfrm rot="16200000">
                  <a:off x="3437396" y="1185134"/>
                  <a:ext cx="362273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ε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000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r</m:t>
                            </m:r>
                          </m:sub>
                        </m:sSub>
                      </m:oMath>
                    </m:oMathPara>
                  </a14:m>
                  <a:endParaRPr lang="en-US" sz="1000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EF67C219-0BE6-AB11-C6F2-FC8CF9EA2E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3437396" y="1185134"/>
                  <a:ext cx="362273" cy="246221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4CEFBFBD-06A2-9A85-5FE7-27A738894D6B}"/>
                    </a:ext>
                  </a:extLst>
                </p:cNvPr>
                <p:cNvSpPr txBox="1"/>
                <p:nvPr/>
              </p:nvSpPr>
              <p:spPr>
                <a:xfrm rot="16200000">
                  <a:off x="-704449" y="3562746"/>
                  <a:ext cx="1906309" cy="2335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|∆</m:t>
                      </m:r>
                      <m:sSub>
                        <m:sSubPr>
                          <m:ctrlPr>
                            <a:rPr lang="en-US" sz="918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</m:sub>
                      </m:sSub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−∆</m:t>
                      </m:r>
                      <m:sSub>
                        <m:sSubPr>
                          <m:ctrlPr>
                            <a:rPr lang="en-US" sz="918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918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Null</m:t>
                          </m:r>
                        </m:sub>
                      </m:sSub>
                      <m:r>
                        <a:rPr lang="en-US" sz="918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</m:oMath>
                  </a14:m>
                  <a:r>
                    <a:rPr lang="en-US" sz="918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(kJ/mol)</a:t>
                  </a:r>
                </a:p>
              </p:txBody>
            </p:sp>
          </mc:Choice>
          <mc:Fallback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4CEFBFBD-06A2-9A85-5FE7-27A738894D6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-704449" y="3562746"/>
                  <a:ext cx="1906309" cy="233590"/>
                </a:xfrm>
                <a:prstGeom prst="rect">
                  <a:avLst/>
                </a:prstGeom>
                <a:blipFill>
                  <a:blip r:embed="rId17"/>
                  <a:stretch>
                    <a:fillRect r="-1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5-Point Star 49">
              <a:extLst>
                <a:ext uri="{FF2B5EF4-FFF2-40B4-BE49-F238E27FC236}">
                  <a16:creationId xmlns:a16="http://schemas.microsoft.com/office/drawing/2014/main" id="{00931C41-93C9-A4B8-A3CE-B4B309BCF758}"/>
                </a:ext>
              </a:extLst>
            </p:cNvPr>
            <p:cNvSpPr/>
            <p:nvPr/>
          </p:nvSpPr>
          <p:spPr>
            <a:xfrm>
              <a:off x="1341437" y="1416939"/>
              <a:ext cx="130970" cy="131261"/>
            </a:xfrm>
            <a:prstGeom prst="star5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5-Point Star 52">
              <a:extLst>
                <a:ext uri="{FF2B5EF4-FFF2-40B4-BE49-F238E27FC236}">
                  <a16:creationId xmlns:a16="http://schemas.microsoft.com/office/drawing/2014/main" id="{7EBDA5C9-CF25-B05C-8766-CDB7062E42A5}"/>
                </a:ext>
              </a:extLst>
            </p:cNvPr>
            <p:cNvSpPr/>
            <p:nvPr/>
          </p:nvSpPr>
          <p:spPr>
            <a:xfrm>
              <a:off x="1325178" y="3827310"/>
              <a:ext cx="130970" cy="131261"/>
            </a:xfrm>
            <a:prstGeom prst="star5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74A843BD-B316-DD06-7B39-BEDFF7FC8A39}"/>
                </a:ext>
              </a:extLst>
            </p:cNvPr>
            <p:cNvSpPr txBox="1"/>
            <p:nvPr/>
          </p:nvSpPr>
          <p:spPr>
            <a:xfrm>
              <a:off x="137868" y="107805"/>
              <a:ext cx="366605" cy="23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18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(a)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8515038-9CC7-DCED-DE63-DA6C8CA0AE4F}"/>
                </a:ext>
              </a:extLst>
            </p:cNvPr>
            <p:cNvSpPr txBox="1"/>
            <p:nvPr/>
          </p:nvSpPr>
          <p:spPr>
            <a:xfrm>
              <a:off x="3461123" y="162678"/>
              <a:ext cx="366605" cy="23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18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(b)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77BF54AD-A583-A5C0-774A-A51488506E12}"/>
                </a:ext>
              </a:extLst>
            </p:cNvPr>
            <p:cNvSpPr txBox="1"/>
            <p:nvPr/>
          </p:nvSpPr>
          <p:spPr>
            <a:xfrm>
              <a:off x="137769" y="2430999"/>
              <a:ext cx="366605" cy="23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18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(c)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AEB60AF-5B13-3391-9042-A208B16484A6}"/>
                </a:ext>
              </a:extLst>
            </p:cNvPr>
            <p:cNvSpPr txBox="1"/>
            <p:nvPr/>
          </p:nvSpPr>
          <p:spPr>
            <a:xfrm>
              <a:off x="3539749" y="2443265"/>
              <a:ext cx="366605" cy="23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18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(d)</a:t>
              </a:r>
            </a:p>
          </p:txBody>
        </p:sp>
        <p:pic>
          <p:nvPicPr>
            <p:cNvPr id="170" name="Graphic 169">
              <a:extLst>
                <a:ext uri="{FF2B5EF4-FFF2-40B4-BE49-F238E27FC236}">
                  <a16:creationId xmlns:a16="http://schemas.microsoft.com/office/drawing/2014/main" id="{9ABC9701-9B75-0E1B-CC31-5ED2E5809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2857960" y="1996806"/>
              <a:ext cx="0" cy="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1" name="TextBox 190">
                  <a:extLst>
                    <a:ext uri="{FF2B5EF4-FFF2-40B4-BE49-F238E27FC236}">
                      <a16:creationId xmlns:a16="http://schemas.microsoft.com/office/drawing/2014/main" id="{AFDBCF1A-46FE-1A0F-6CC1-7A134F26A486}"/>
                    </a:ext>
                  </a:extLst>
                </p:cNvPr>
                <p:cNvSpPr txBox="1"/>
                <p:nvPr/>
              </p:nvSpPr>
              <p:spPr>
                <a:xfrm rot="5400000">
                  <a:off x="5360750" y="1166273"/>
                  <a:ext cx="1688182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  <m:r>
                        <a:rPr lang="en-US" sz="800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∆</m:t>
                      </m:r>
                      <m:sSub>
                        <m:sSubPr>
                          <m:ctrlPr>
                            <a:rPr lang="en-US" sz="800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800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</m:sub>
                      </m:sSub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−</m:t>
                      </m:r>
                      <m:r>
                        <a:rPr lang="en-US" sz="800" i="1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∆</m:t>
                      </m:r>
                      <m:sSub>
                        <m:sSubPr>
                          <m:ctrlPr>
                            <a:rPr lang="en-US" sz="800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800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CHE</m:t>
                          </m:r>
                        </m:sub>
                      </m:sSub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</m:oMath>
                  </a14:m>
                  <a:r>
                    <a:rPr lang="en-US" sz="800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(kJ/mol)</a:t>
                  </a:r>
                </a:p>
              </p:txBody>
            </p:sp>
          </mc:Choice>
          <mc:Fallback>
            <p:sp>
              <p:nvSpPr>
                <p:cNvPr id="191" name="TextBox 190">
                  <a:extLst>
                    <a:ext uri="{FF2B5EF4-FFF2-40B4-BE49-F238E27FC236}">
                      <a16:creationId xmlns:a16="http://schemas.microsoft.com/office/drawing/2014/main" id="{AFDBCF1A-46FE-1A0F-6CC1-7A134F26A4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5360750" y="1166273"/>
                  <a:ext cx="1688182" cy="215444"/>
                </a:xfrm>
                <a:prstGeom prst="rect">
                  <a:avLst/>
                </a:prstGeom>
                <a:blipFill>
                  <a:blip r:embed="rId20"/>
                  <a:stretch>
                    <a:fillRect l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2" name="TextBox 191">
                  <a:extLst>
                    <a:ext uri="{FF2B5EF4-FFF2-40B4-BE49-F238E27FC236}">
                      <a16:creationId xmlns:a16="http://schemas.microsoft.com/office/drawing/2014/main" id="{50D89111-95EF-5015-FA54-A90A56065C7B}"/>
                    </a:ext>
                  </a:extLst>
                </p:cNvPr>
                <p:cNvSpPr txBox="1"/>
                <p:nvPr/>
              </p:nvSpPr>
              <p:spPr>
                <a:xfrm rot="5400000">
                  <a:off x="5378770" y="3430855"/>
                  <a:ext cx="1672954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|∆</m:t>
                      </m:r>
                      <m:sSub>
                        <m:sSubPr>
                          <m:ctrlPr>
                            <a:rPr lang="en-US" sz="800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</m:sub>
                      </m:sSub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−∆</m:t>
                      </m:r>
                      <m:sSub>
                        <m:sSubPr>
                          <m:ctrlPr>
                            <a:rPr lang="en-US" sz="800" i="1">
                              <a:latin typeface="Cambria Math" panose="02040503050406030204" pitchFamily="18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80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Null</m:t>
                          </m:r>
                        </m:sub>
                      </m:sSub>
                      <m:r>
                        <a:rPr lang="en-US" sz="800">
                          <a:latin typeface="DEJAVU SANS" panose="020B0603030804020204" pitchFamily="34" charset="0"/>
                          <a:ea typeface="DEJAVU SANS" panose="020B0603030804020204" pitchFamily="34" charset="0"/>
                          <a:cs typeface="DEJAVU SANS" panose="020B0603030804020204" pitchFamily="34" charset="0"/>
                        </a:rPr>
                        <m:t>|</m:t>
                      </m:r>
                    </m:oMath>
                  </a14:m>
                  <a:r>
                    <a:rPr lang="en-US" sz="800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rPr>
                    <a:t> (kJ/mol)</a:t>
                  </a:r>
                </a:p>
              </p:txBody>
            </p:sp>
          </mc:Choice>
          <mc:Fallback>
            <p:sp>
              <p:nvSpPr>
                <p:cNvPr id="192" name="TextBox 191">
                  <a:extLst>
                    <a:ext uri="{FF2B5EF4-FFF2-40B4-BE49-F238E27FC236}">
                      <a16:creationId xmlns:a16="http://schemas.microsoft.com/office/drawing/2014/main" id="{50D89111-95EF-5015-FA54-A90A56065C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5378770" y="3430855"/>
                  <a:ext cx="1672954" cy="215444"/>
                </a:xfrm>
                <a:prstGeom prst="rect">
                  <a:avLst/>
                </a:prstGeom>
                <a:blipFill>
                  <a:blip r:embed="rId21"/>
                  <a:stretch>
                    <a:fillRect l="-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43241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EF3347D-DDBD-9BF0-A698-755FA1BF3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D9C9B428-2969-FCFA-3DB3-D40B66EEE1CA}"/>
              </a:ext>
            </a:extLst>
          </p:cNvPr>
          <p:cNvGrpSpPr/>
          <p:nvPr/>
        </p:nvGrpSpPr>
        <p:grpSpPr>
          <a:xfrm>
            <a:off x="-54936" y="894242"/>
            <a:ext cx="5417581" cy="5039757"/>
            <a:chOff x="2352363" y="380206"/>
            <a:chExt cx="5391887" cy="37501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70E0C66-FD00-50E4-E178-7B9B1E949B77}"/>
                </a:ext>
              </a:extLst>
            </p:cNvPr>
            <p:cNvGrpSpPr/>
            <p:nvPr/>
          </p:nvGrpSpPr>
          <p:grpSpPr>
            <a:xfrm>
              <a:off x="2352363" y="380206"/>
              <a:ext cx="5391887" cy="3578899"/>
              <a:chOff x="2144769" y="380204"/>
              <a:chExt cx="5391887" cy="3578899"/>
            </a:xfrm>
          </p:grpSpPr>
          <p:pic>
            <p:nvPicPr>
              <p:cNvPr id="19" name="Graphic 18">
                <a:extLst>
                  <a:ext uri="{FF2B5EF4-FFF2-40B4-BE49-F238E27FC236}">
                    <a16:creationId xmlns:a16="http://schemas.microsoft.com/office/drawing/2014/main" id="{10DBED75-276E-73BA-B6C9-28A856DDA1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b="6996"/>
              <a:stretch/>
            </p:blipFill>
            <p:spPr>
              <a:xfrm>
                <a:off x="2393156" y="380204"/>
                <a:ext cx="5143500" cy="3578899"/>
              </a:xfrm>
              <a:prstGeom prst="rect">
                <a:avLst/>
              </a:prstGeom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C9C015-1684-1152-CEB4-428C1A6C848F}"/>
                  </a:ext>
                </a:extLst>
              </p:cNvPr>
              <p:cNvSpPr txBox="1"/>
              <p:nvPr/>
            </p:nvSpPr>
            <p:spPr>
              <a:xfrm rot="16200000">
                <a:off x="766077" y="1894554"/>
                <a:ext cx="3001225" cy="2438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92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Vacuum Segregation Energy (kJ/mol)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E4FF03-6FCD-36BF-EA28-840BCFEA9BFB}"/>
                  </a:ext>
                </a:extLst>
              </p:cNvPr>
              <p:cNvSpPr txBox="1"/>
              <p:nvPr/>
            </p:nvSpPr>
            <p:spPr>
              <a:xfrm>
                <a:off x="4782231" y="2702380"/>
                <a:ext cx="783772" cy="163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26" dirty="0">
                    <a:solidFill>
                      <a:srgbClr val="4582B4"/>
                    </a:solidFill>
                    <a:latin typeface="+mn-lt"/>
                  </a:rPr>
                  <a:t>This work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EC7F94D-F8AF-4D7B-17BA-1EACE47D9341}"/>
                  </a:ext>
                </a:extLst>
              </p:cNvPr>
              <p:cNvCxnSpPr>
                <a:cxnSpLocks/>
                <a:stCxn id="6" idx="1"/>
              </p:cNvCxnSpPr>
              <p:nvPr/>
            </p:nvCxnSpPr>
            <p:spPr>
              <a:xfrm flipH="1">
                <a:off x="4571998" y="2784017"/>
                <a:ext cx="210233" cy="236770"/>
              </a:xfrm>
              <a:prstGeom prst="straightConnector1">
                <a:avLst/>
              </a:prstGeom>
              <a:ln w="9525">
                <a:solidFill>
                  <a:srgbClr val="4582B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5BB4D9-A365-C7A4-5097-0C58F03A45EE}"/>
                  </a:ext>
                </a:extLst>
              </p:cNvPr>
              <p:cNvSpPr txBox="1"/>
              <p:nvPr/>
            </p:nvSpPr>
            <p:spPr>
              <a:xfrm>
                <a:off x="4782231" y="3270860"/>
                <a:ext cx="1149123" cy="163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26" dirty="0">
                    <a:solidFill>
                      <a:srgbClr val="808080"/>
                    </a:solidFill>
                    <a:latin typeface="+mn-lt"/>
                  </a:rPr>
                  <a:t>Darby et al. 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3FAC87F-7489-E088-E22F-E777373D1060}"/>
                  </a:ext>
                </a:extLst>
              </p:cNvPr>
              <p:cNvCxnSpPr>
                <a:cxnSpLocks/>
                <a:stCxn id="9" idx="1"/>
              </p:cNvCxnSpPr>
              <p:nvPr/>
            </p:nvCxnSpPr>
            <p:spPr>
              <a:xfrm flipH="1" flipV="1">
                <a:off x="4513117" y="3233488"/>
                <a:ext cx="269114" cy="119009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3811CAC-4059-8BAC-0D48-1FA5354DECDA}"/>
                  </a:ext>
                </a:extLst>
              </p:cNvPr>
              <p:cNvSpPr txBox="1"/>
              <p:nvPr/>
            </p:nvSpPr>
            <p:spPr>
              <a:xfrm>
                <a:off x="6449787" y="1586970"/>
                <a:ext cx="709687" cy="182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92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Stable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3D05BD0-CBDE-02DC-CD2F-0387D9F1B0D5}"/>
                  </a:ext>
                </a:extLst>
              </p:cNvPr>
              <p:cNvSpPr txBox="1"/>
              <p:nvPr/>
            </p:nvSpPr>
            <p:spPr>
              <a:xfrm>
                <a:off x="6449787" y="1863970"/>
                <a:ext cx="930728" cy="182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92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rPr>
                  <a:t>Unstable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583FCA-7B70-5444-E5AC-B8D4E3305CA8}"/>
                </a:ext>
              </a:extLst>
            </p:cNvPr>
            <p:cNvSpPr txBox="1"/>
            <p:nvPr/>
          </p:nvSpPr>
          <p:spPr>
            <a:xfrm>
              <a:off x="3141579" y="3943718"/>
              <a:ext cx="489328" cy="182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Rh</a:t>
              </a:r>
              <a:r>
                <a:rPr lang="en-US" sz="992" baseline="-25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endParaRPr lang="en-US" sz="992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D5EBD1-A28E-A25D-ADBC-517A15A94CC4}"/>
                </a:ext>
              </a:extLst>
            </p:cNvPr>
            <p:cNvSpPr txBox="1"/>
            <p:nvPr/>
          </p:nvSpPr>
          <p:spPr>
            <a:xfrm>
              <a:off x="4518211" y="3941713"/>
              <a:ext cx="489328" cy="182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Pt</a:t>
              </a:r>
              <a:r>
                <a:rPr lang="en-US" sz="992" baseline="-25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endParaRPr lang="en-US" sz="992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E009DA-F75F-F2FF-6AE0-1F4C21B7A47C}"/>
                </a:ext>
              </a:extLst>
            </p:cNvPr>
            <p:cNvSpPr txBox="1"/>
            <p:nvPr/>
          </p:nvSpPr>
          <p:spPr>
            <a:xfrm>
              <a:off x="5869465" y="3948045"/>
              <a:ext cx="489328" cy="182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Pd</a:t>
              </a:r>
              <a:r>
                <a:rPr lang="en-US" sz="992" baseline="-25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endParaRPr lang="en-US" sz="992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271DC10-520C-1D15-BCF7-C74FD3E457B1}"/>
                </a:ext>
              </a:extLst>
            </p:cNvPr>
            <p:cNvSpPr txBox="1"/>
            <p:nvPr/>
          </p:nvSpPr>
          <p:spPr>
            <a:xfrm>
              <a:off x="7246095" y="3943718"/>
              <a:ext cx="489328" cy="182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Ni</a:t>
              </a:r>
              <a:r>
                <a:rPr lang="en-US" sz="992" baseline="-25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  <a:endParaRPr lang="en-US" sz="992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955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C2D06BF-AF32-75BF-D0D1-DA49BB083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09061-B344-074F-FADE-B945FA961C60}"/>
              </a:ext>
            </a:extLst>
          </p:cNvPr>
          <p:cNvGrpSpPr/>
          <p:nvPr/>
        </p:nvGrpSpPr>
        <p:grpSpPr>
          <a:xfrm>
            <a:off x="-368942" y="1011744"/>
            <a:ext cx="5563374" cy="3202528"/>
            <a:chOff x="2155288" y="522514"/>
            <a:chExt cx="5385230" cy="3539565"/>
          </a:xfrm>
        </p:grpSpPr>
        <p:pic>
          <p:nvPicPr>
            <p:cNvPr id="2" name="Graphic 1">
              <a:extLst>
                <a:ext uri="{FF2B5EF4-FFF2-40B4-BE49-F238E27FC236}">
                  <a16:creationId xmlns:a16="http://schemas.microsoft.com/office/drawing/2014/main" id="{51A501AF-1A81-F370-419C-8F76C98DF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5197"/>
            <a:stretch/>
          </p:blipFill>
          <p:spPr>
            <a:xfrm>
              <a:off x="2286000" y="522514"/>
              <a:ext cx="5254518" cy="353956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13E2CBE-71F7-10A9-AEA0-F714B6A6AC02}"/>
                </a:ext>
              </a:extLst>
            </p:cNvPr>
            <p:cNvSpPr txBox="1"/>
            <p:nvPr/>
          </p:nvSpPr>
          <p:spPr>
            <a:xfrm>
              <a:off x="3252790" y="3815856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D562804-5371-EAE8-9214-886D8BA1DF6D}"/>
                </a:ext>
              </a:extLst>
            </p:cNvPr>
            <p:cNvSpPr txBox="1"/>
            <p:nvPr/>
          </p:nvSpPr>
          <p:spPr>
            <a:xfrm>
              <a:off x="3938589" y="3815856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A3DBD2-32AF-5F04-3683-E54B874E3E42}"/>
                </a:ext>
              </a:extLst>
            </p:cNvPr>
            <p:cNvSpPr txBox="1"/>
            <p:nvPr/>
          </p:nvSpPr>
          <p:spPr>
            <a:xfrm>
              <a:off x="4572001" y="3815856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696FF6-A6C3-F515-F3E7-76B6088004E5}"/>
                </a:ext>
              </a:extLst>
            </p:cNvPr>
            <p:cNvSpPr txBox="1"/>
            <p:nvPr/>
          </p:nvSpPr>
          <p:spPr>
            <a:xfrm>
              <a:off x="5205414" y="3815855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AA74E5-DF8E-DAD6-C210-6E3C00D7C2C5}"/>
                </a:ext>
              </a:extLst>
            </p:cNvPr>
            <p:cNvSpPr txBox="1"/>
            <p:nvPr/>
          </p:nvSpPr>
          <p:spPr>
            <a:xfrm>
              <a:off x="5838826" y="3815855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9637329-EBA3-890C-DACF-EA892BC6875C}"/>
                </a:ext>
              </a:extLst>
            </p:cNvPr>
            <p:cNvSpPr txBox="1"/>
            <p:nvPr/>
          </p:nvSpPr>
          <p:spPr>
            <a:xfrm>
              <a:off x="6472236" y="3815853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476B61-3304-5B93-6F73-DE7140EF19F6}"/>
                </a:ext>
              </a:extLst>
            </p:cNvPr>
            <p:cNvSpPr txBox="1"/>
            <p:nvPr/>
          </p:nvSpPr>
          <p:spPr>
            <a:xfrm>
              <a:off x="7146059" y="3815853"/>
              <a:ext cx="257177" cy="242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26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45A3C6-7FE1-F158-26C3-DA52C9A3CF30}"/>
                </a:ext>
              </a:extLst>
            </p:cNvPr>
            <p:cNvSpPr txBox="1"/>
            <p:nvPr/>
          </p:nvSpPr>
          <p:spPr>
            <a:xfrm rot="16200000">
              <a:off x="1337084" y="1879564"/>
              <a:ext cx="1897834" cy="2614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5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Bader Charge (e</a:t>
              </a:r>
              <a:r>
                <a:rPr lang="en-US" sz="1155" baseline="30000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-</a:t>
              </a:r>
              <a:r>
                <a:rPr lang="en-US" sz="1155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2148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A56FBC4-D36A-69F3-52C4-4E2309DE0A05}"/>
              </a:ext>
            </a:extLst>
          </p:cNvPr>
          <p:cNvGrpSpPr/>
          <p:nvPr/>
        </p:nvGrpSpPr>
        <p:grpSpPr>
          <a:xfrm>
            <a:off x="-565968" y="972889"/>
            <a:ext cx="6249910" cy="4681555"/>
            <a:chOff x="1840024" y="475456"/>
            <a:chExt cx="5702385" cy="371303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76E054F-7E25-763A-C40C-816A188B9842}"/>
                </a:ext>
              </a:extLst>
            </p:cNvPr>
            <p:cNvGrpSpPr/>
            <p:nvPr/>
          </p:nvGrpSpPr>
          <p:grpSpPr>
            <a:xfrm>
              <a:off x="1840024" y="475456"/>
              <a:ext cx="5702385" cy="3713039"/>
              <a:chOff x="1840024" y="475456"/>
              <a:chExt cx="5702385" cy="3713039"/>
            </a:xfrm>
          </p:grpSpPr>
          <p:pic>
            <p:nvPicPr>
              <p:cNvPr id="3" name="Graphic 2">
                <a:extLst>
                  <a:ext uri="{FF2B5EF4-FFF2-40B4-BE49-F238E27FC236}">
                    <a16:creationId xmlns:a16="http://schemas.microsoft.com/office/drawing/2014/main" id="{A0F7F61E-EF80-702F-2EC3-EAB62AFA08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56009" y="475456"/>
                <a:ext cx="5486400" cy="3657600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" name="TextBox 3">
                    <a:extLst>
                      <a:ext uri="{FF2B5EF4-FFF2-40B4-BE49-F238E27FC236}">
                        <a16:creationId xmlns:a16="http://schemas.microsoft.com/office/drawing/2014/main" id="{11570B64-FC5B-7F9B-BBA5-60C0701F1F26}"/>
                      </a:ext>
                    </a:extLst>
                  </p:cNvPr>
                  <p:cNvSpPr txBox="1"/>
                  <p:nvPr/>
                </p:nvSpPr>
                <p:spPr>
                  <a:xfrm>
                    <a:off x="3819265" y="3974294"/>
                    <a:ext cx="2563244" cy="21420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155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m:rPr>
                                  <m:sty m:val="p"/>
                                </m:rPr>
                                <a:rPr lang="el-GR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a:rPr lang="el-GR" sz="1155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  <m:r>
                                <a:rPr lang="en-US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 </m:t>
                              </m:r>
                            </m:sub>
                          </m:sSub>
                          <m:r>
                            <a:rPr lang="en-US" sz="1155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155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1155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155" i="1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μ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155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N</m:t>
                                  </m:r>
                                  <m:sSubSup>
                                    <m:sSubSupPr>
                                      <m:ctrlPr>
                                        <a:rPr lang="en-US" sz="1155" i="1">
                                          <a:latin typeface="Cambria Math" panose="02040503050406030204" pitchFamily="18" charset="0"/>
                                          <a:ea typeface="DEJAVU SANS" panose="020B0603030804020204" pitchFamily="34" charset="0"/>
                                          <a:cs typeface="DEJAVU SANS" panose="020B0603030804020204" pitchFamily="34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155">
                                          <a:latin typeface="DEJAVU SANS" panose="020B0603030804020204" pitchFamily="34" charset="0"/>
                                          <a:ea typeface="DEJAVU SANS" panose="020B0603030804020204" pitchFamily="34" charset="0"/>
                                          <a:cs typeface="DEJAVU SANS" panose="020B0603030804020204" pitchFamily="34" charset="0"/>
                                        </a:rPr>
                                        <m:t>O</m:t>
                                      </m:r>
                                    </m:e>
                                    <m:sub>
                                      <m:r>
                                        <a:rPr lang="en-US" sz="1155">
                                          <a:latin typeface="Cambria Math" panose="02040503050406030204" pitchFamily="18" charset="0"/>
                                          <a:ea typeface="DEJAVU SANS" panose="020B0603030804020204" pitchFamily="34" charset="0"/>
                                          <a:cs typeface="DEJAVU SANS" panose="020B0603030804020204" pitchFamily="34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1155">
                                          <a:latin typeface="DEJAVU SANS" panose="020B0603030804020204" pitchFamily="34" charset="0"/>
                                          <a:ea typeface="DEJAVU SANS" panose="020B0603030804020204" pitchFamily="34" charset="0"/>
                                          <a:cs typeface="DEJAVU SANS" panose="020B0603030804020204" pitchFamily="34" charset="0"/>
                                        </a:rPr>
                                        <m:t>∗</m:t>
                                      </m:r>
                                    </m:sup>
                                  </m:sSubSup>
                                  <m:r>
                                    <a:rPr lang="en-US" sz="1155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⋯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155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O</m:t>
                                  </m:r>
                                </m:sub>
                              </m:sSub>
                              <m:r>
                                <a:rPr lang="en-US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 −</m:t>
                              </m:r>
                              <m:r>
                                <m:rPr>
                                  <m:sty m:val="p"/>
                                </m:rPr>
                                <a:rPr lang="en-US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155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N</m:t>
                              </m:r>
                              <m:sSubSup>
                                <m:sSubSupPr>
                                  <m:ctrlPr>
                                    <a:rPr lang="en-US" sz="1155" i="1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155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O</m:t>
                                  </m:r>
                                </m:e>
                                <m:sub>
                                  <m:r>
                                    <a:rPr lang="en-US" sz="1155">
                                      <a:latin typeface="Cambria Math" panose="02040503050406030204" pitchFamily="18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sz="1155">
                                      <a:latin typeface="DEJAVU SANS" panose="020B0603030804020204" pitchFamily="34" charset="0"/>
                                      <a:ea typeface="DEJAVU SANS" panose="020B0603030804020204" pitchFamily="34" charset="0"/>
                                      <a:cs typeface="DEJAVU SANS" panose="020B0603030804020204" pitchFamily="34" charset="0"/>
                                    </a:rPr>
                                    <m:t>∗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sz="1155" i="1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 </m:t>
                          </m:r>
                          <m:r>
                            <a:rPr lang="en-US" sz="1155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155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</m:t>
                          </m:r>
                          <m:r>
                            <a:rPr lang="en-US" sz="1155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155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4" name="TextBox 3">
                    <a:extLst>
                      <a:ext uri="{FF2B5EF4-FFF2-40B4-BE49-F238E27FC236}">
                        <a16:creationId xmlns:a16="http://schemas.microsoft.com/office/drawing/2014/main" id="{11570B64-FC5B-7F9B-BBA5-60C0701F1F2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19265" y="3974294"/>
                    <a:ext cx="2563244" cy="214201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434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917673A5-DCA9-5109-590B-0CE2ABC27CBF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227870" y="1856248"/>
                    <a:ext cx="1485581" cy="2612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55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m</a:t>
                    </a:r>
                    <a:r>
                      <a:rPr lang="en-US" sz="1155" baseline="-25000" dirty="0">
                        <a:latin typeface="DEJAVU SANS" panose="020B0603030804020204" pitchFamily="34" charset="0"/>
                        <a:ea typeface="DEJAVU SANS" panose="020B0603030804020204" pitchFamily="34" charset="0"/>
                        <a:cs typeface="DEJAVU SANS" panose="020B0603030804020204" pitchFamily="34" charset="0"/>
                      </a:rPr>
                      <a:t>aGC-DFT</a:t>
                    </a:r>
                    <a14:m>
                      <m:oMath xmlns:m="http://schemas.openxmlformats.org/officeDocument/2006/math">
                        <m:r>
                          <a:rPr lang="en-US" sz="1155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 (</m:t>
                        </m:r>
                        <m:f>
                          <m:fPr>
                            <m:ctrlPr>
                              <a:rPr lang="en-US" sz="1155" i="1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1155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eV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1155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V</m:t>
                            </m:r>
                          </m:den>
                        </m:f>
                        <m:r>
                          <a:rPr lang="en-US" sz="1155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)</m:t>
                        </m:r>
                      </m:oMath>
                    </a14:m>
                    <a:endParaRPr lang="en-US" sz="1155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917673A5-DCA9-5109-590B-0CE2ABC27CB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1227870" y="1856248"/>
                    <a:ext cx="1485581" cy="261273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r="-1304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782E597D-1780-E3AA-29CD-0BC849231948}"/>
                      </a:ext>
                    </a:extLst>
                  </p:cNvPr>
                  <p:cNvSpPr txBox="1"/>
                  <p:nvPr/>
                </p:nvSpPr>
                <p:spPr>
                  <a:xfrm>
                    <a:off x="3301805" y="973481"/>
                    <a:ext cx="1644633" cy="12108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nor/>
                            </m:rPr>
                            <a:rPr lang="en-US" sz="992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m</m:t>
                          </m:r>
                          <m:r>
                            <m:rPr>
                              <m:nor/>
                            </m:rPr>
                            <a:rPr lang="en-US" sz="992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aGC</m:t>
                          </m:r>
                          <m:r>
                            <m:rPr>
                              <m:nor/>
                            </m:rPr>
                            <a:rPr lang="en-US" sz="992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US" sz="992" baseline="-25000" dirty="0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DFT</m:t>
                          </m:r>
                          <m:r>
                            <a:rPr lang="en-US" sz="99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=0.13</m:t>
                          </m:r>
                          <m:sSub>
                            <m:sSubPr>
                              <m:ctrlPr>
                                <a:rPr lang="en-US" sz="992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99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∆</m:t>
                              </m:r>
                              <m:r>
                                <m:rPr>
                                  <m:sty m:val="p"/>
                                </m:rPr>
                                <a:rPr lang="el-GR" sz="992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μ</m:t>
                              </m:r>
                            </m:e>
                            <m:sub>
                              <m:r>
                                <a:rPr lang="el-GR" sz="992" i="1">
                                  <a:latin typeface="DEJAVU SANS" panose="020B0603030804020204" pitchFamily="34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‡</m:t>
                              </m:r>
                              <m:r>
                                <a:rPr lang="en-US" sz="992" i="1">
                                  <a:latin typeface="Cambria Math" panose="02040503050406030204" pitchFamily="18" charset="0"/>
                                  <a:ea typeface="DEJAVU SANS" panose="020B0603030804020204" pitchFamily="34" charset="0"/>
                                  <a:cs typeface="DEJAVU SANS" panose="020B0603030804020204" pitchFamily="34" charset="0"/>
                                </a:rPr>
                                <m:t> </m:t>
                              </m:r>
                            </m:sub>
                          </m:sSub>
                          <m:r>
                            <a:rPr lang="en-US" sz="992">
                              <a:latin typeface="DEJAVU SANS" panose="020B0603030804020204" pitchFamily="34" charset="0"/>
                              <a:ea typeface="DEJAVU SANS" panose="020B0603030804020204" pitchFamily="34" charset="0"/>
                              <a:cs typeface="DEJAVU SANS" panose="020B0603030804020204" pitchFamily="34" charset="0"/>
                            </a:rPr>
                            <m:t>−0.002</m:t>
                          </m:r>
                        </m:oMath>
                      </m:oMathPara>
                    </a14:m>
                    <a:endParaRPr lang="en-US" sz="992" dirty="0">
                      <a:latin typeface="DEJAVU SANS" panose="020B0603030804020204" pitchFamily="34" charset="0"/>
                      <a:ea typeface="DEJAVU SANS" panose="020B0603030804020204" pitchFamily="34" charset="0"/>
                      <a:cs typeface="DEJAVU SANS" panose="020B0603030804020204" pitchFamily="34" charset="0"/>
                    </a:endParaRPr>
                  </a:p>
                </p:txBody>
              </p:sp>
            </mc:Choice>
            <mc:Fallback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782E597D-1780-E3AA-29CD-0BC84923194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01805" y="973481"/>
                    <a:ext cx="1644633" cy="121087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699" r="-1399" b="-2307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3E6DEA8-4C69-BB33-EE27-99CAEBAEC0F9}"/>
                    </a:ext>
                  </a:extLst>
                </p:cNvPr>
                <p:cNvSpPr txBox="1"/>
                <p:nvPr/>
              </p:nvSpPr>
              <p:spPr>
                <a:xfrm>
                  <a:off x="3819264" y="1182721"/>
                  <a:ext cx="617907" cy="1418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992" i="1" dirty="0">
                                <a:latin typeface="Cambria Math" panose="02040503050406030204" pitchFamily="18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992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R</m:t>
                            </m:r>
                          </m:e>
                          <m:sup>
                            <m:r>
                              <a:rPr lang="en-US" sz="992" dirty="0">
                                <a:latin typeface="DEJAVU SANS" panose="020B0603030804020204" pitchFamily="34" charset="0"/>
                                <a:ea typeface="DEJAVU SANS" panose="020B0603030804020204" pitchFamily="34" charset="0"/>
                                <a:cs typeface="DEJAVU SANS" panose="020B0603030804020204" pitchFamily="34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992" dirty="0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=0.</m:t>
                        </m:r>
                        <m:r>
                          <a:rPr lang="en-US" sz="992" dirty="0">
                            <a:latin typeface="Cambria Math" panose="02040503050406030204" pitchFamily="18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 </m:t>
                        </m:r>
                        <m:r>
                          <a:rPr lang="en-US" sz="992" dirty="0">
                            <a:latin typeface="DEJAVU SANS" panose="020B0603030804020204" pitchFamily="34" charset="0"/>
                            <a:ea typeface="DEJAVU SANS" panose="020B0603030804020204" pitchFamily="34" charset="0"/>
                            <a:cs typeface="DEJAVU SANS" panose="020B0603030804020204" pitchFamily="34" charset="0"/>
                          </a:rPr>
                          <m:t>99</m:t>
                        </m:r>
                      </m:oMath>
                    </m:oMathPara>
                  </a14:m>
                  <a:endParaRPr lang="en-US" sz="992" dirty="0">
                    <a:latin typeface="DEJAVU SANS" panose="020B0603030804020204" pitchFamily="34" charset="0"/>
                    <a:ea typeface="DEJAVU SANS" panose="020B0603030804020204" pitchFamily="34" charset="0"/>
                    <a:cs typeface="DEJAVU SANS" panose="020B0603030804020204" pitchFamily="34" charset="0"/>
                  </a:endParaRPr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3E6DEA8-4C69-BB33-EE27-99CAEBAEC0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19264" y="1182721"/>
                  <a:ext cx="617907" cy="141835"/>
                </a:xfrm>
                <a:prstGeom prst="rect">
                  <a:avLst/>
                </a:prstGeom>
                <a:blipFill>
                  <a:blip r:embed="rId7"/>
                  <a:stretch>
                    <a:fillRect l="-3704" t="-6667" r="-3704"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942A941-1BE1-6A40-7CEB-3025F317E20B}"/>
                </a:ext>
              </a:extLst>
            </p:cNvPr>
            <p:cNvSpPr/>
            <p:nvPr/>
          </p:nvSpPr>
          <p:spPr>
            <a:xfrm>
              <a:off x="5940017" y="3476577"/>
              <a:ext cx="143772" cy="1488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E8539FC-5B4C-2504-3FBF-7DBDFC3A79D9}"/>
                </a:ext>
              </a:extLst>
            </p:cNvPr>
            <p:cNvSpPr/>
            <p:nvPr/>
          </p:nvSpPr>
          <p:spPr>
            <a:xfrm>
              <a:off x="5931777" y="3265205"/>
              <a:ext cx="151712" cy="15331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C332939-857F-35B5-F373-6C3FEC451F46}"/>
                </a:ext>
              </a:extLst>
            </p:cNvPr>
            <p:cNvSpPr txBox="1"/>
            <p:nvPr/>
          </p:nvSpPr>
          <p:spPr>
            <a:xfrm>
              <a:off x="6055148" y="3199578"/>
              <a:ext cx="1148008" cy="194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(111)/(0001)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F499017-3A58-B1F8-61EF-00B4D2377332}"/>
                </a:ext>
              </a:extLst>
            </p:cNvPr>
            <p:cNvSpPr txBox="1"/>
            <p:nvPr/>
          </p:nvSpPr>
          <p:spPr>
            <a:xfrm>
              <a:off x="6055148" y="3412520"/>
              <a:ext cx="593904" cy="194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92" dirty="0">
                  <a:latin typeface="DEJAVU SANS" panose="020B060303080402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(100)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3263105"/>
      </p:ext>
    </p:extLst>
  </p:cSld>
  <p:clrMapOvr>
    <a:masterClrMapping/>
  </p:clrMapOvr>
</p:sld>
</file>

<file path=ppt/theme/theme1.xml><?xml version="1.0" encoding="utf-8"?>
<a:theme xmlns:a="http://schemas.openxmlformats.org/drawingml/2006/main" name="Technical Presentations (UM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anuscript_Figures" id="{6053A56A-5A28-254A-A502-5ADDADCEA256}" vid="{006FB7C5-5F68-E14D-9ADD-D49EE0C83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135552</TotalTime>
  <Words>629</Words>
  <Application>Microsoft Macintosh PowerPoint</Application>
  <PresentationFormat>Custom</PresentationFormat>
  <Paragraphs>214</Paragraphs>
  <Slides>10</Slides>
  <Notes>4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 Math</vt:lpstr>
      <vt:lpstr>Courier New</vt:lpstr>
      <vt:lpstr>DEJAVU SANS</vt:lpstr>
      <vt:lpstr>Technical Presentations (UM)</vt:lpstr>
      <vt:lpstr>Manuscript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Dean Sweeney</dc:creator>
  <cp:lastModifiedBy>Dean Sweeney</cp:lastModifiedBy>
  <cp:revision>161</cp:revision>
  <cp:lastPrinted>2013-04-23T18:06:38Z</cp:lastPrinted>
  <dcterms:created xsi:type="dcterms:W3CDTF">2024-09-03T13:19:06Z</dcterms:created>
  <dcterms:modified xsi:type="dcterms:W3CDTF">2025-02-05T15:37:18Z</dcterms:modified>
</cp:coreProperties>
</file>

<file path=docProps/thumbnail.jpeg>
</file>